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1">
  <p:sldMasterIdLst>
    <p:sldMasterId id="2147483660" r:id="rId1"/>
  </p:sldMasterIdLst>
  <p:notesMasterIdLst>
    <p:notesMasterId r:id="rId49"/>
  </p:notesMasterIdLst>
  <p:sldIdLst>
    <p:sldId id="256" r:id="rId2"/>
    <p:sldId id="447" r:id="rId3"/>
    <p:sldId id="449" r:id="rId4"/>
    <p:sldId id="450" r:id="rId5"/>
    <p:sldId id="486" r:id="rId6"/>
    <p:sldId id="446" r:id="rId7"/>
    <p:sldId id="448" r:id="rId8"/>
    <p:sldId id="484" r:id="rId9"/>
    <p:sldId id="485" r:id="rId10"/>
    <p:sldId id="483" r:id="rId11"/>
    <p:sldId id="482" r:id="rId12"/>
    <p:sldId id="503" r:id="rId13"/>
    <p:sldId id="488" r:id="rId14"/>
    <p:sldId id="489" r:id="rId15"/>
    <p:sldId id="490" r:id="rId16"/>
    <p:sldId id="491" r:id="rId17"/>
    <p:sldId id="492" r:id="rId18"/>
    <p:sldId id="501" r:id="rId19"/>
    <p:sldId id="502" r:id="rId20"/>
    <p:sldId id="493" r:id="rId21"/>
    <p:sldId id="494" r:id="rId22"/>
    <p:sldId id="495" r:id="rId23"/>
    <p:sldId id="496" r:id="rId24"/>
    <p:sldId id="497" r:id="rId25"/>
    <p:sldId id="498" r:id="rId26"/>
    <p:sldId id="487" r:id="rId27"/>
    <p:sldId id="457" r:id="rId28"/>
    <p:sldId id="461" r:id="rId29"/>
    <p:sldId id="462" r:id="rId30"/>
    <p:sldId id="463" r:id="rId31"/>
    <p:sldId id="464" r:id="rId32"/>
    <p:sldId id="465" r:id="rId33"/>
    <p:sldId id="466" r:id="rId34"/>
    <p:sldId id="467" r:id="rId35"/>
    <p:sldId id="468" r:id="rId36"/>
    <p:sldId id="469" r:id="rId37"/>
    <p:sldId id="470" r:id="rId38"/>
    <p:sldId id="471" r:id="rId39"/>
    <p:sldId id="472" r:id="rId40"/>
    <p:sldId id="473" r:id="rId41"/>
    <p:sldId id="474" r:id="rId42"/>
    <p:sldId id="475" r:id="rId43"/>
    <p:sldId id="476" r:id="rId44"/>
    <p:sldId id="477" r:id="rId45"/>
    <p:sldId id="478" r:id="rId46"/>
    <p:sldId id="479" r:id="rId47"/>
    <p:sldId id="480" r:id="rId4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06" autoAdjust="0"/>
    <p:restoredTop sz="94620" autoAdjust="0"/>
  </p:normalViewPr>
  <p:slideViewPr>
    <p:cSldViewPr>
      <p:cViewPr varScale="1">
        <p:scale>
          <a:sx n="108" d="100"/>
          <a:sy n="108" d="100"/>
        </p:scale>
        <p:origin x="750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71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64E0DD-542F-4667-A42C-C274C490712C}" type="datetimeFigureOut">
              <a:rPr lang="zh-CN" altLang="en-US" smtClean="0"/>
              <a:t>2023/10/12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357FCF-6C50-41C8-8A1F-C908DFE20E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9330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76E506-9D31-49A0-AF82-D4490373FB5B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58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标题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7" name="副标题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grpSp>
        <p:nvGrpSpPr>
          <p:cNvPr id="2" name="组合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任意多边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任意多边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占位符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19" name="页脚占位符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27" name="灯片编号占位符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燕尾形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燕尾形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/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8" name="任意多边形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任意多边形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燕尾形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燕尾形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任意多边形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直接连接符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0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41FB0AFE-7D78-4E20-B94D-044E7A86A254}" type="datetimeFigureOut">
              <a:rPr lang="zh-CN" altLang="en-US" smtClean="0"/>
              <a:pPr/>
              <a:t>2023/10/12</a:t>
            </a:fld>
            <a:endParaRPr lang="zh-CN" altLang="en-US"/>
          </a:p>
        </p:txBody>
      </p:sp>
      <p:sp>
        <p:nvSpPr>
          <p:cNvPr id="22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D4E0E5B-231B-4724-A20F-4022B5434CC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第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3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讲 按键与</a:t>
            </a:r>
            <a:r>
              <a:rPr lang="en-US" altLang="zh-CN" dirty="0">
                <a:latin typeface="Times New Roman" pitchFamily="18" charset="0"/>
                <a:cs typeface="Times New Roman" pitchFamily="18" charset="0"/>
              </a:rPr>
              <a:t>LED</a:t>
            </a:r>
            <a:r>
              <a:rPr lang="zh-CN" altLang="en-US" dirty="0">
                <a:latin typeface="Times New Roman" pitchFamily="18" charset="0"/>
                <a:cs typeface="Times New Roman" pitchFamily="18" charset="0"/>
              </a:rPr>
              <a:t>组合设计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——</a:t>
            </a:r>
            <a:r>
              <a:rPr lang="zh-CN" altLang="en-US" dirty="0"/>
              <a:t>以</a:t>
            </a:r>
            <a:r>
              <a:rPr lang="en-US" altLang="zh-CN" dirty="0"/>
              <a:t>ALINX</a:t>
            </a:r>
            <a:r>
              <a:rPr lang="zh-CN" altLang="en-US" dirty="0"/>
              <a:t>实验板为例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Key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4676" y="354682"/>
            <a:ext cx="5361659" cy="588263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737411" y="2852936"/>
            <a:ext cx="936104" cy="1800200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FF0000"/>
                </a:solidFill>
              </a:rPr>
              <a:t>并行处理</a:t>
            </a:r>
          </a:p>
        </p:txBody>
      </p:sp>
      <p:sp>
        <p:nvSpPr>
          <p:cNvPr id="6" name="右大括号 5"/>
          <p:cNvSpPr/>
          <p:nvPr/>
        </p:nvSpPr>
        <p:spPr>
          <a:xfrm>
            <a:off x="6228183" y="2924944"/>
            <a:ext cx="432048" cy="1656184"/>
          </a:xfrm>
          <a:prstGeom prst="rightBrace">
            <a:avLst>
              <a:gd name="adj1" fmla="val 49296"/>
              <a:gd name="adj2" fmla="val 5000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823520" y="5755282"/>
            <a:ext cx="4320480" cy="562074"/>
          </a:xfrm>
          <a:prstGeom prst="rect">
            <a:avLst/>
          </a:prstGeom>
          <a:solidFill>
            <a:schemeClr val="bg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00B050"/>
                </a:solidFill>
              </a:rPr>
              <a:t>等式右边变化，左边重新赋值</a:t>
            </a:r>
          </a:p>
        </p:txBody>
      </p:sp>
    </p:spTree>
    <p:extLst>
      <p:ext uri="{BB962C8B-B14F-4D97-AF65-F5344CB8AC3E}">
        <p14:creationId xmlns:p14="http://schemas.microsoft.com/office/powerpoint/2010/main" val="3410973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07504" y="908720"/>
            <a:ext cx="9001000" cy="5688632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完成实验板提供的按键的例程，如下：</a:t>
            </a:r>
            <a:endParaRPr lang="en-US" altLang="zh-CN" sz="2400" dirty="0"/>
          </a:p>
          <a:p>
            <a:pPr marL="109728" indent="0">
              <a:buNone/>
            </a:pPr>
            <a:r>
              <a:rPr lang="en-US" altLang="zh-CN" sz="2400" dirty="0"/>
              <a:t>CD\01_</a:t>
            </a:r>
            <a:r>
              <a:rPr lang="zh-CN" altLang="en-US" sz="2400" dirty="0"/>
              <a:t>学习教程之例程篇</a:t>
            </a:r>
            <a:r>
              <a:rPr lang="en-US" altLang="zh-CN" sz="2400" dirty="0"/>
              <a:t>\demo\02_key_test</a:t>
            </a:r>
          </a:p>
          <a:p>
            <a:pPr marL="109728" indent="0">
              <a:buNone/>
            </a:pPr>
            <a:r>
              <a:rPr lang="zh-CN" altLang="en-US" sz="2800" dirty="0">
                <a:solidFill>
                  <a:srgbClr val="FF0000"/>
                </a:solidFill>
              </a:rPr>
              <a:t>基础作业部分：</a:t>
            </a:r>
            <a:endParaRPr lang="en-US" altLang="zh-CN" sz="2800" dirty="0">
              <a:solidFill>
                <a:srgbClr val="FF0000"/>
              </a:solidFill>
            </a:endParaRPr>
          </a:p>
          <a:p>
            <a:pPr>
              <a:lnSpc>
                <a:spcPts val="3600"/>
              </a:lnSpc>
            </a:pPr>
            <a:r>
              <a:rPr lang="zh-CN" altLang="en-US" sz="2400" dirty="0">
                <a:solidFill>
                  <a:srgbClr val="0000FF"/>
                </a:solidFill>
              </a:rPr>
              <a:t>在第一次作业的基础上，增加按键功能</a:t>
            </a:r>
            <a:r>
              <a:rPr lang="zh-CN" altLang="en-US" sz="2400" dirty="0"/>
              <a:t>：</a:t>
            </a:r>
            <a:endParaRPr lang="en-US" altLang="zh-CN" sz="2400" dirty="0"/>
          </a:p>
          <a:p>
            <a:pPr>
              <a:lnSpc>
                <a:spcPts val="3600"/>
              </a:lnSpc>
            </a:pPr>
            <a:r>
              <a:rPr lang="zh-CN" altLang="en-US" sz="2400" b="1" dirty="0"/>
              <a:t>功能按键</a:t>
            </a:r>
            <a:r>
              <a:rPr lang="en-US" altLang="zh-CN" sz="2400" b="1" dirty="0"/>
              <a:t>1——</a:t>
            </a:r>
            <a:r>
              <a:rPr lang="zh-CN" altLang="en-US" sz="2400" b="1" dirty="0"/>
              <a:t>功能按键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按下后，暂停计数器计数，</a:t>
            </a:r>
            <a:r>
              <a:rPr lang="en-US" altLang="zh-CN" sz="2400" b="1" dirty="0"/>
              <a:t>4</a:t>
            </a:r>
            <a:r>
              <a:rPr lang="zh-CN" altLang="en-US" sz="2400" b="1" dirty="0"/>
              <a:t>盏</a:t>
            </a:r>
            <a:r>
              <a:rPr lang="en-US" altLang="zh-CN" sz="2400" b="1" dirty="0"/>
              <a:t>LED</a:t>
            </a:r>
            <a:r>
              <a:rPr lang="zh-CN" altLang="en-US" sz="2400" b="1" dirty="0"/>
              <a:t>持续循环点亮；当再次按下功能按键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后，计数器恢复计数功能。</a:t>
            </a:r>
            <a:endParaRPr lang="en-US" altLang="zh-CN" sz="2400" b="1" dirty="0"/>
          </a:p>
          <a:p>
            <a:pPr>
              <a:lnSpc>
                <a:spcPts val="3600"/>
              </a:lnSpc>
            </a:pPr>
            <a:r>
              <a:rPr lang="zh-CN" altLang="en-US" sz="2400" b="1" dirty="0"/>
              <a:t>复位按键</a:t>
            </a:r>
            <a:r>
              <a:rPr lang="en-US" altLang="zh-CN" sz="2400" b="1" dirty="0"/>
              <a:t>2——</a:t>
            </a:r>
            <a:r>
              <a:rPr lang="zh-CN" altLang="en-US" sz="2400" b="1" dirty="0"/>
              <a:t>复位按键</a:t>
            </a:r>
            <a:r>
              <a:rPr lang="en-US" altLang="zh-CN" sz="2400" b="1" dirty="0"/>
              <a:t>2</a:t>
            </a:r>
            <a:r>
              <a:rPr lang="zh-CN" altLang="en-US" sz="2400" b="1" dirty="0"/>
              <a:t>按下后，计数器将复位；</a:t>
            </a:r>
            <a:endParaRPr lang="en-US" altLang="zh-CN" sz="2400" b="1" dirty="0"/>
          </a:p>
          <a:p>
            <a:pPr>
              <a:lnSpc>
                <a:spcPts val="3600"/>
              </a:lnSpc>
            </a:pPr>
            <a:r>
              <a:rPr lang="zh-CN" altLang="en-US" sz="2400" b="1" dirty="0"/>
              <a:t>（</a:t>
            </a:r>
            <a:r>
              <a:rPr lang="zh-CN" altLang="en-US" sz="2400" b="1" dirty="0">
                <a:solidFill>
                  <a:srgbClr val="0000FF"/>
                </a:solidFill>
              </a:rPr>
              <a:t>选作</a:t>
            </a:r>
            <a:r>
              <a:rPr lang="zh-CN" altLang="en-US" sz="2400" b="1" dirty="0"/>
              <a:t>）参看</a:t>
            </a:r>
            <a:r>
              <a:rPr lang="en-US" altLang="zh-CN" sz="2400" b="1" dirty="0"/>
              <a:t>ALINX</a:t>
            </a:r>
            <a:r>
              <a:rPr lang="zh-CN" altLang="en-US" sz="2400" b="1" dirty="0"/>
              <a:t>实验板的“键盘消抖”工作原理，加入</a:t>
            </a:r>
            <a:r>
              <a:rPr lang="en-US" altLang="zh-CN" sz="2400" b="1" dirty="0"/>
              <a:t>20ms</a:t>
            </a:r>
            <a:r>
              <a:rPr lang="zh-CN" altLang="en-US" sz="2400" b="1" dirty="0"/>
              <a:t>的键盘消抖的功能（可自行编程实现，也可调用</a:t>
            </a:r>
            <a:r>
              <a:rPr lang="en-US" altLang="zh-CN" sz="2400" b="1" dirty="0"/>
              <a:t>ALINX</a:t>
            </a:r>
            <a:r>
              <a:rPr lang="zh-CN" altLang="en-US" sz="2400" b="1" dirty="0"/>
              <a:t>的功能模块完成）；</a:t>
            </a:r>
            <a:endParaRPr lang="en-US" altLang="zh-CN" sz="2400" dirty="0"/>
          </a:p>
        </p:txBody>
      </p:sp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23528" y="8308"/>
            <a:ext cx="8229600" cy="1143000"/>
          </a:xfrm>
        </p:spPr>
        <p:txBody>
          <a:bodyPr/>
          <a:lstStyle/>
          <a:p>
            <a:r>
              <a:rPr lang="zh-CN" altLang="en-US" dirty="0"/>
              <a:t>课堂练习及作业</a:t>
            </a:r>
          </a:p>
        </p:txBody>
      </p:sp>
    </p:spTree>
    <p:extLst>
      <p:ext uri="{BB962C8B-B14F-4D97-AF65-F5344CB8AC3E}">
        <p14:creationId xmlns:p14="http://schemas.microsoft.com/office/powerpoint/2010/main" val="22425776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94B7F3E-9819-66E6-02CC-A14AD5518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b="1" dirty="0"/>
              <a:t>在完成上述内容的基础上，可以自学实验板中数码管的工作原理，并完成数码管的例程；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zh-CN" altLang="en-US" b="1" dirty="0"/>
              <a:t>根据数码管的显示原理，并结合之前的</a:t>
            </a:r>
            <a:r>
              <a:rPr lang="en-US" altLang="zh-CN" b="1" dirty="0"/>
              <a:t>LED</a:t>
            </a:r>
            <a:r>
              <a:rPr lang="zh-CN" altLang="en-US" b="1" dirty="0"/>
              <a:t>和按键的作业，完成</a:t>
            </a:r>
            <a:r>
              <a:rPr lang="en-US" altLang="zh-CN" b="1" dirty="0"/>
              <a:t>PPT</a:t>
            </a:r>
            <a:r>
              <a:rPr lang="zh-CN" altLang="en-US" b="1" dirty="0"/>
              <a:t>中最后一页的“作业</a:t>
            </a:r>
            <a:r>
              <a:rPr lang="en-US" altLang="zh-CN" b="1" dirty="0"/>
              <a:t>2-2</a:t>
            </a:r>
            <a:r>
              <a:rPr lang="zh-CN" altLang="en-US" b="1" dirty="0"/>
              <a:t>”的内容（</a:t>
            </a:r>
            <a:r>
              <a:rPr lang="zh-CN" altLang="en-US" b="1" dirty="0">
                <a:solidFill>
                  <a:srgbClr val="0000FF"/>
                </a:solidFill>
              </a:rPr>
              <a:t>也可完成进阶作业中的部分要求</a:t>
            </a:r>
            <a:r>
              <a:rPr lang="zh-CN" altLang="en-US" b="1" dirty="0"/>
              <a:t>）。</a:t>
            </a:r>
            <a:endParaRPr lang="en-US" altLang="zh-CN" b="1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9136877-9F67-A52F-444B-6A993358FFAA}"/>
              </a:ext>
            </a:extLst>
          </p:cNvPr>
          <p:cNvSpPr txBox="1"/>
          <p:nvPr/>
        </p:nvSpPr>
        <p:spPr>
          <a:xfrm>
            <a:off x="251520" y="404664"/>
            <a:ext cx="8064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FF0000"/>
                </a:solidFill>
              </a:rPr>
              <a:t>进阶作业部分：</a:t>
            </a:r>
          </a:p>
        </p:txBody>
      </p:sp>
    </p:spTree>
    <p:extLst>
      <p:ext uri="{BB962C8B-B14F-4D97-AF65-F5344CB8AC3E}">
        <p14:creationId xmlns:p14="http://schemas.microsoft.com/office/powerpoint/2010/main" val="2426255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584404" y="657838"/>
            <a:ext cx="7886700" cy="994172"/>
          </a:xfrm>
        </p:spPr>
        <p:txBody>
          <a:bodyPr/>
          <a:lstStyle/>
          <a:p>
            <a:r>
              <a:rPr lang="zh-CN" altLang="en-US" b="1" dirty="0"/>
              <a:t>键盘消抖</a:t>
            </a:r>
            <a:r>
              <a:rPr lang="en-US" altLang="zh-CN" dirty="0"/>
              <a:t>——ALINX</a:t>
            </a:r>
            <a:r>
              <a:rPr lang="zh-CN" altLang="en-US" dirty="0"/>
              <a:t>实验板</a:t>
            </a:r>
            <a:endParaRPr lang="zh-CN" altLang="en-US" b="1" dirty="0"/>
          </a:p>
        </p:txBody>
      </p:sp>
      <p:sp>
        <p:nvSpPr>
          <p:cNvPr id="2" name="矩形 1"/>
          <p:cNvSpPr/>
          <p:nvPr/>
        </p:nvSpPr>
        <p:spPr>
          <a:xfrm>
            <a:off x="584404" y="1851423"/>
            <a:ext cx="773552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 </a:t>
            </a:r>
            <a:r>
              <a:rPr lang="zh-CN" altLang="en-US" sz="21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按键做为基本的人机输入接口，在很多电子设计中都能见到，由于机械特性，在按键按下或松开的时候，按键输入值是有抖动的，无论按下去是多平稳，都难以消除抖动，按键消抖方式有很多，本实验主要是通过</a:t>
            </a:r>
            <a:r>
              <a:rPr lang="en-US" altLang="zh-CN" sz="21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FPGA </a:t>
            </a:r>
            <a:r>
              <a:rPr lang="zh-CN" altLang="en-US" sz="21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计时来消抖。</a:t>
            </a:r>
            <a:endParaRPr lang="zh-CN" altLang="en-US" sz="21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5159" y="3213334"/>
            <a:ext cx="6218358" cy="27036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24464" y="1851423"/>
            <a:ext cx="8406581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  该实验中设计了一个计数器，当按键输入有变化时， 计时器清零，否则就累加，直到加到一个预定值（例如</a:t>
            </a:r>
            <a:r>
              <a:rPr lang="en-US" altLang="zh-CN" sz="21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10ms</a:t>
            </a:r>
            <a:r>
              <a:rPr lang="zh-CN" altLang="en-US" sz="21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），就认为按键稳定，输出按键值， 这样就得到以后没有抖动的按键值。由于在很多地方需要用到按键下降沿或上升沿的检测，按键消抖模块直接集成了上升沿和下降沿检测的功能。 </a:t>
            </a:r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584405" y="857251"/>
            <a:ext cx="7886700" cy="994172"/>
          </a:xfrm>
        </p:spPr>
        <p:txBody>
          <a:bodyPr/>
          <a:lstStyle/>
          <a:p>
            <a:r>
              <a:rPr lang="zh-CN" altLang="en-US" b="1" dirty="0"/>
              <a:t>键盘消抖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584405" y="857251"/>
            <a:ext cx="7886700" cy="994172"/>
          </a:xfrm>
        </p:spPr>
        <p:txBody>
          <a:bodyPr/>
          <a:lstStyle/>
          <a:p>
            <a:r>
              <a:rPr lang="zh-CN" altLang="en-US" b="1" dirty="0"/>
              <a:t>键盘消抖</a:t>
            </a:r>
          </a:p>
        </p:txBody>
      </p:sp>
      <p:sp>
        <p:nvSpPr>
          <p:cNvPr id="2" name="矩形 1"/>
          <p:cNvSpPr/>
          <p:nvPr/>
        </p:nvSpPr>
        <p:spPr>
          <a:xfrm>
            <a:off x="831440" y="1851422"/>
            <a:ext cx="794016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如下图所示，通过按键消抖后，在按键按下时，十进制计数器加</a:t>
            </a:r>
            <a:r>
              <a:rPr lang="en-US" altLang="zh-CN" sz="21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1</a:t>
            </a:r>
            <a:r>
              <a:rPr lang="zh-CN" altLang="en-US" sz="2100" b="1" dirty="0">
                <a:solidFill>
                  <a:srgbClr val="00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，通过数码管译码扫描后显示出来。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79" y="2845595"/>
            <a:ext cx="8815013" cy="260209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34579" y="4017761"/>
            <a:ext cx="114853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dirty="0"/>
              <a:t>按键输入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584405" y="857251"/>
            <a:ext cx="7886700" cy="994172"/>
          </a:xfrm>
        </p:spPr>
        <p:txBody>
          <a:bodyPr/>
          <a:lstStyle/>
          <a:p>
            <a:r>
              <a:rPr lang="zh-CN" altLang="en-US" b="1" dirty="0"/>
              <a:t>键盘消抖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218" y="2034208"/>
            <a:ext cx="4025324" cy="2809163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42900" y="1973097"/>
            <a:ext cx="38161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count_m10: 0-9</a:t>
            </a:r>
            <a:r>
              <a:rPr lang="zh-CN" altLang="en-US" dirty="0"/>
              <a:t>计数器</a:t>
            </a:r>
            <a:endParaRPr lang="en-US" altLang="zh-CN" dirty="0"/>
          </a:p>
          <a:p>
            <a:r>
              <a:rPr lang="zh-CN" altLang="en-US" dirty="0"/>
              <a:t>这里</a:t>
            </a:r>
            <a:r>
              <a:rPr lang="en-US" altLang="zh-CN" dirty="0"/>
              <a:t>m0</a:t>
            </a:r>
            <a:r>
              <a:rPr lang="zh-CN" altLang="en-US" dirty="0"/>
              <a:t>和</a:t>
            </a:r>
            <a:r>
              <a:rPr lang="en-US" altLang="zh-CN" dirty="0"/>
              <a:t>m1</a:t>
            </a:r>
            <a:r>
              <a:rPr lang="zh-CN" altLang="en-US" dirty="0"/>
              <a:t>构成了个位和十位的按键计数器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Seg_decoder</a:t>
            </a:r>
            <a:r>
              <a:rPr lang="en-US" altLang="zh-CN" dirty="0"/>
              <a:t>: </a:t>
            </a:r>
            <a:r>
              <a:rPr lang="zh-CN" altLang="en-US" dirty="0"/>
              <a:t>数码管的显示数值译码器，</a:t>
            </a:r>
            <a:r>
              <a:rPr lang="en-US" altLang="zh-CN" dirty="0"/>
              <a:t>m0</a:t>
            </a:r>
            <a:r>
              <a:rPr lang="zh-CN" altLang="en-US" dirty="0"/>
              <a:t>和</a:t>
            </a:r>
            <a:r>
              <a:rPr lang="en-US" altLang="zh-CN" dirty="0"/>
              <a:t>m1</a:t>
            </a:r>
            <a:r>
              <a:rPr lang="zh-CN" altLang="en-US" dirty="0"/>
              <a:t>构成了个位和十位数字的译码显示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Seg_scan</a:t>
            </a:r>
            <a:r>
              <a:rPr lang="en-US" altLang="zh-CN" dirty="0"/>
              <a:t>: </a:t>
            </a:r>
            <a:r>
              <a:rPr lang="zh-CN" altLang="en-US" dirty="0"/>
              <a:t>两位数码管的扫描显示</a:t>
            </a:r>
            <a:r>
              <a:rPr lang="en-US" altLang="zh-CN" dirty="0"/>
              <a:t>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947761"/>
            <a:ext cx="7886700" cy="649610"/>
          </a:xfrm>
        </p:spPr>
        <p:txBody>
          <a:bodyPr>
            <a:normAutofit fontScale="90000"/>
          </a:bodyPr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</a:p>
        </p:txBody>
      </p:sp>
      <p:sp>
        <p:nvSpPr>
          <p:cNvPr id="4" name="矩形 3"/>
          <p:cNvSpPr/>
          <p:nvPr/>
        </p:nvSpPr>
        <p:spPr>
          <a:xfrm>
            <a:off x="377982" y="1672063"/>
            <a:ext cx="8137368" cy="41088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buFont typeface="Wingdings" panose="05000000000000000000" pitchFamily="2" charset="2"/>
              <a:buChar char="Ø"/>
            </a:pPr>
            <a:r>
              <a:rPr lang="zh-CN" altLang="en-US" dirty="0"/>
              <a:t>模块中通过了两级 D 触发器来寄存键值，只有当键值稳定时才将键值输出。</a:t>
            </a:r>
            <a:endParaRPr lang="en-US" altLang="zh-CN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我们可以看到在 assign 赋值语句中有一条“assign a_reset=（DFF1 ^ DFF2）”，学过数字电路的应该都知道“ ^ ” 是异或运算符，运算符两边相同运算结果为 0， 不同运算结果为 1。</a:t>
            </a:r>
            <a:endParaRPr lang="en-US" altLang="zh-CN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DFF1 和 DFF2 比较 运算后的值通过“assign”赋给“a_reset”表示比较锁存键值的前后两级寄存器的值是否一致，只有前后两级寄存器的值一致，也就是 a_reset 的值为 0 时才表示当前锁存的键值没有变化。</a:t>
            </a:r>
            <a:endParaRPr lang="en-US" altLang="zh-CN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当计数器累加到“TIMER_MAX_VAL”，表示锁存的键值已经稳定可以输出。</a:t>
            </a:r>
            <a:endParaRPr lang="en-US" altLang="zh-CN" dirty="0"/>
          </a:p>
          <a:p>
            <a:pPr marL="257175" indent="-257175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另外在模块中我们可以看 到“{.......}”符号，要注意这可不是大括号，这表示位拼接运算符，其作用是将运算符内的两位， 或是多位信号拼接在一起。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99592" y="1805592"/>
            <a:ext cx="4572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module  ax_debounce </a:t>
            </a:r>
          </a:p>
          <a:p>
            <a:r>
              <a:rPr lang="zh-CN" altLang="en-US" dirty="0"/>
              <a:t>(</a:t>
            </a:r>
          </a:p>
          <a:p>
            <a:r>
              <a:rPr lang="zh-CN" altLang="en-US" dirty="0"/>
              <a:t>    input       clk, </a:t>
            </a:r>
          </a:p>
          <a:p>
            <a:r>
              <a:rPr lang="zh-CN" altLang="en-US" dirty="0"/>
              <a:t>    input       rst, </a:t>
            </a:r>
          </a:p>
          <a:p>
            <a:r>
              <a:rPr lang="zh-CN" altLang="en-US" dirty="0"/>
              <a:t>    input       button_in,</a:t>
            </a:r>
          </a:p>
          <a:p>
            <a:r>
              <a:rPr lang="zh-CN" altLang="en-US" dirty="0"/>
              <a:t>    output reg  button_posedge,</a:t>
            </a:r>
          </a:p>
          <a:p>
            <a:r>
              <a:rPr lang="zh-CN" altLang="en-US" dirty="0"/>
              <a:t>    output reg  button_negedge,</a:t>
            </a:r>
          </a:p>
          <a:p>
            <a:r>
              <a:rPr lang="zh-CN" altLang="en-US" dirty="0"/>
              <a:t>    output reg  button_out</a:t>
            </a:r>
          </a:p>
          <a:p>
            <a:r>
              <a:rPr lang="zh-CN" altLang="en-US" dirty="0"/>
              <a:t>);</a:t>
            </a:r>
          </a:p>
        </p:txBody>
      </p:sp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628650" y="309445"/>
            <a:ext cx="7886700" cy="994172"/>
          </a:xfrm>
        </p:spPr>
        <p:txBody>
          <a:bodyPr/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</a:p>
        </p:txBody>
      </p:sp>
      <p:sp>
        <p:nvSpPr>
          <p:cNvPr id="6" name="矩形 5"/>
          <p:cNvSpPr/>
          <p:nvPr/>
        </p:nvSpPr>
        <p:spPr>
          <a:xfrm>
            <a:off x="395536" y="1361602"/>
            <a:ext cx="7128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50"/>
                </a:solidFill>
              </a:rPr>
              <a:t>//// ---------------- </a:t>
            </a:r>
            <a:r>
              <a:rPr lang="en-US" altLang="zh-CN" b="1" dirty="0">
                <a:solidFill>
                  <a:srgbClr val="00B050"/>
                </a:solidFill>
              </a:rPr>
              <a:t>input and output </a:t>
            </a:r>
            <a:r>
              <a:rPr lang="zh-CN" altLang="en-US" b="1" dirty="0">
                <a:solidFill>
                  <a:srgbClr val="00B050"/>
                </a:solidFill>
              </a:rPr>
              <a:t>--------------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28650" y="4465573"/>
            <a:ext cx="7886700" cy="1154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包含了按键输入引脚，上升沿输出，下降沿输出，按键信号的输出；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28650" y="309445"/>
            <a:ext cx="7886700" cy="994172"/>
          </a:xfrm>
        </p:spPr>
        <p:txBody>
          <a:bodyPr/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</a:p>
        </p:txBody>
      </p:sp>
      <p:sp>
        <p:nvSpPr>
          <p:cNvPr id="5" name="矩形 4"/>
          <p:cNvSpPr/>
          <p:nvPr/>
        </p:nvSpPr>
        <p:spPr>
          <a:xfrm>
            <a:off x="751438" y="2012078"/>
            <a:ext cx="764112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50"/>
                </a:solidFill>
              </a:rPr>
              <a:t>//// ---------------- internal constants --------------</a:t>
            </a:r>
          </a:p>
          <a:p>
            <a:r>
              <a:rPr lang="zh-CN" altLang="en-US" dirty="0"/>
              <a:t>parameter N = 32 ;           </a:t>
            </a:r>
            <a:r>
              <a:rPr lang="zh-CN" altLang="en-US" b="1" dirty="0">
                <a:solidFill>
                  <a:srgbClr val="00B050"/>
                </a:solidFill>
              </a:rPr>
              <a:t>// debounce timer bitwidth</a:t>
            </a:r>
          </a:p>
          <a:p>
            <a:r>
              <a:rPr lang="zh-CN" altLang="en-US" dirty="0"/>
              <a:t>parameter FREQ = 50;         </a:t>
            </a:r>
            <a:r>
              <a:rPr lang="zh-CN" altLang="en-US" b="1" dirty="0">
                <a:solidFill>
                  <a:srgbClr val="00B050"/>
                </a:solidFill>
              </a:rPr>
              <a:t>//model clock :Mhz</a:t>
            </a:r>
          </a:p>
          <a:p>
            <a:r>
              <a:rPr lang="zh-CN" altLang="en-US" dirty="0"/>
              <a:t>parameter MAX_TIME = 20;     </a:t>
            </a:r>
            <a:r>
              <a:rPr lang="zh-CN" altLang="en-US" b="1" dirty="0">
                <a:solidFill>
                  <a:srgbClr val="00B050"/>
                </a:solidFill>
              </a:rPr>
              <a:t>//ms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localparam TIMER_MAX_VAL =   MAX_TIME * 1000 * FREQ;</a:t>
            </a:r>
          </a:p>
          <a:p>
            <a:r>
              <a:rPr lang="zh-CN" altLang="en-US" b="1" dirty="0">
                <a:solidFill>
                  <a:srgbClr val="00B050"/>
                </a:solidFill>
              </a:rPr>
              <a:t>////---------------- internal variables ---------------</a:t>
            </a:r>
          </a:p>
          <a:p>
            <a:r>
              <a:rPr lang="zh-CN" altLang="en-US" dirty="0"/>
              <a:t>reg  [N-1 : 0]  q_reg;      </a:t>
            </a:r>
            <a:r>
              <a:rPr lang="zh-CN" altLang="en-US" b="1" dirty="0">
                <a:solidFill>
                  <a:srgbClr val="00B050"/>
                </a:solidFill>
              </a:rPr>
              <a:t>// timing regs</a:t>
            </a:r>
          </a:p>
          <a:p>
            <a:r>
              <a:rPr lang="zh-CN" altLang="en-US" dirty="0"/>
              <a:t>reg  [N-1 : 0]  q_next;</a:t>
            </a:r>
          </a:p>
          <a:p>
            <a:r>
              <a:rPr lang="zh-CN" altLang="en-US" dirty="0"/>
              <a:t>reg DFF1, DFF2;             </a:t>
            </a:r>
            <a:r>
              <a:rPr lang="zh-CN" altLang="en-US" b="1" dirty="0">
                <a:solidFill>
                  <a:srgbClr val="00B050"/>
                </a:solidFill>
              </a:rPr>
              <a:t>// input flip-flops</a:t>
            </a:r>
          </a:p>
          <a:p>
            <a:r>
              <a:rPr lang="zh-CN" altLang="en-US" dirty="0"/>
              <a:t>wire q_add;                 </a:t>
            </a:r>
            <a:r>
              <a:rPr lang="zh-CN" altLang="en-US" b="1" dirty="0">
                <a:solidFill>
                  <a:srgbClr val="00B050"/>
                </a:solidFill>
              </a:rPr>
              <a:t>// control flags</a:t>
            </a:r>
          </a:p>
          <a:p>
            <a:r>
              <a:rPr lang="zh-CN" altLang="en-US" dirty="0"/>
              <a:t>wire q_reset;</a:t>
            </a:r>
          </a:p>
          <a:p>
            <a:r>
              <a:rPr lang="zh-CN" altLang="en-US" dirty="0"/>
              <a:t>reg button_out_d0;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297256" y="2996952"/>
            <a:ext cx="1875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计算出</a:t>
            </a:r>
            <a:r>
              <a:rPr lang="en-US" altLang="zh-CN" b="1" dirty="0">
                <a:solidFill>
                  <a:srgbClr val="FF0000"/>
                </a:solidFill>
              </a:rPr>
              <a:t>20ms</a:t>
            </a:r>
            <a:r>
              <a:rPr lang="zh-CN" altLang="en-US" b="1" dirty="0">
                <a:solidFill>
                  <a:srgbClr val="FF0000"/>
                </a:solidFill>
              </a:rPr>
              <a:t>的定时器计数数值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1763688" y="3429000"/>
            <a:ext cx="6114174" cy="2661123"/>
            <a:chOff x="1763688" y="3429000"/>
            <a:chExt cx="6114174" cy="2661123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5868144" y="3429000"/>
              <a:ext cx="1429112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/>
            <p:cNvSpPr/>
            <p:nvPr/>
          </p:nvSpPr>
          <p:spPr>
            <a:xfrm>
              <a:off x="1763688" y="5628458"/>
              <a:ext cx="611417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b="1" dirty="0">
                  <a:solidFill>
                    <a:srgbClr val="FF0000"/>
                  </a:solidFill>
                </a:rPr>
                <a:t>***</a:t>
              </a:r>
              <a:r>
                <a:rPr lang="zh-CN" altLang="en-US" sz="2400" b="1" dirty="0">
                  <a:solidFill>
                    <a:srgbClr val="0000FF"/>
                  </a:solidFill>
                </a:rPr>
                <a:t> 1000 * FREQ </a:t>
              </a:r>
              <a:r>
                <a:rPr lang="en-US" altLang="zh-CN" sz="2400" b="1" dirty="0">
                  <a:solidFill>
                    <a:srgbClr val="0000FF"/>
                  </a:solidFill>
                  <a:sym typeface="Wingdings" panose="05000000000000000000" pitchFamily="2" charset="2"/>
                </a:rPr>
                <a:t> </a:t>
              </a:r>
              <a:r>
                <a:rPr lang="zh-CN" altLang="en-US" sz="2400" b="1" dirty="0">
                  <a:solidFill>
                    <a:srgbClr val="FF0000"/>
                  </a:solidFill>
                </a:rPr>
                <a:t>计算时间长度为</a:t>
              </a:r>
              <a:r>
                <a:rPr lang="en-US" altLang="zh-CN" sz="2400" b="1" dirty="0">
                  <a:solidFill>
                    <a:srgbClr val="FF0000"/>
                  </a:solidFill>
                </a:rPr>
                <a:t>1ms</a:t>
              </a:r>
              <a:endParaRPr lang="zh-CN" altLang="en-US" sz="24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r>
              <a:rPr lang="zh-CN" altLang="en-US" dirty="0"/>
              <a:t>点亮第一盏灯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052736"/>
            <a:ext cx="6285197" cy="554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942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23714" y="404664"/>
            <a:ext cx="7886700" cy="994172"/>
          </a:xfrm>
        </p:spPr>
        <p:txBody>
          <a:bodyPr/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</a:p>
        </p:txBody>
      </p:sp>
      <p:sp>
        <p:nvSpPr>
          <p:cNvPr id="2" name="矩形 1"/>
          <p:cNvSpPr/>
          <p:nvPr/>
        </p:nvSpPr>
        <p:spPr>
          <a:xfrm>
            <a:off x="102568" y="1608763"/>
            <a:ext cx="892899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50"/>
                </a:solidFill>
              </a:rPr>
              <a:t>////contenious assignment for counter control</a:t>
            </a:r>
          </a:p>
          <a:p>
            <a:r>
              <a:rPr lang="zh-CN" altLang="en-US" dirty="0"/>
              <a:t>assign q_reset = (DFF1  ^ DFF2);          </a:t>
            </a:r>
            <a:r>
              <a:rPr lang="zh-CN" altLang="en-US" b="1" dirty="0">
                <a:solidFill>
                  <a:srgbClr val="00B050"/>
                </a:solidFill>
              </a:rPr>
              <a:t>// xor input flip flops to look for level   </a:t>
            </a:r>
            <a:endParaRPr lang="en-US" altLang="zh-CN" b="1" dirty="0">
              <a:solidFill>
                <a:srgbClr val="00B050"/>
              </a:solidFill>
            </a:endParaRPr>
          </a:p>
          <a:p>
            <a:r>
              <a:rPr lang="en-US" altLang="zh-CN" dirty="0"/>
              <a:t>                                                            </a:t>
            </a:r>
            <a:r>
              <a:rPr lang="en-US" altLang="zh-CN" b="1" dirty="0">
                <a:solidFill>
                  <a:srgbClr val="00B050"/>
                </a:solidFill>
              </a:rPr>
              <a:t>//</a:t>
            </a:r>
            <a:r>
              <a:rPr lang="zh-CN" altLang="en-US" b="1" dirty="0">
                <a:solidFill>
                  <a:srgbClr val="00B050"/>
                </a:solidFill>
              </a:rPr>
              <a:t>chage to reset counter</a:t>
            </a:r>
            <a:endParaRPr lang="en-US" altLang="zh-CN" b="1" dirty="0">
              <a:solidFill>
                <a:srgbClr val="00B050"/>
              </a:solidFill>
            </a:endParaRPr>
          </a:p>
          <a:p>
            <a:endParaRPr lang="zh-CN" altLang="en-US" b="1" dirty="0">
              <a:solidFill>
                <a:srgbClr val="00B050"/>
              </a:solidFill>
            </a:endParaRPr>
          </a:p>
          <a:p>
            <a:r>
              <a:rPr lang="zh-CN" altLang="en-US" dirty="0"/>
              <a:t>assign q_add = ~(q_reg == TIMER_MAX_VAL); </a:t>
            </a:r>
            <a:r>
              <a:rPr lang="zh-CN" altLang="en-US" b="1" dirty="0">
                <a:solidFill>
                  <a:srgbClr val="00B050"/>
                </a:solidFill>
              </a:rPr>
              <a:t>// add to counter when q_reg </a:t>
            </a:r>
            <a:endParaRPr lang="en-US" altLang="zh-CN" b="1" dirty="0">
              <a:solidFill>
                <a:srgbClr val="00B050"/>
              </a:solidFill>
            </a:endParaRPr>
          </a:p>
          <a:p>
            <a:r>
              <a:rPr lang="en-US" altLang="zh-CN" dirty="0"/>
              <a:t>                                                                         </a:t>
            </a:r>
            <a:r>
              <a:rPr lang="en-US" altLang="zh-CN" b="1" dirty="0">
                <a:solidFill>
                  <a:srgbClr val="00B050"/>
                </a:solidFill>
              </a:rPr>
              <a:t>//</a:t>
            </a:r>
            <a:r>
              <a:rPr lang="zh-CN" altLang="en-US" b="1" dirty="0">
                <a:solidFill>
                  <a:srgbClr val="00B050"/>
                </a:solidFill>
              </a:rPr>
              <a:t>msb is equal to 0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39552" y="3391716"/>
            <a:ext cx="8280920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000FF"/>
                </a:solidFill>
              </a:rPr>
              <a:t>DFF1: </a:t>
            </a:r>
            <a:r>
              <a:rPr lang="zh-CN" altLang="en-US" b="1" dirty="0">
                <a:solidFill>
                  <a:srgbClr val="0000FF"/>
                </a:solidFill>
              </a:rPr>
              <a:t>当前按键输入的状态；</a:t>
            </a:r>
            <a:endParaRPr lang="en-US" altLang="zh-CN" b="1" dirty="0">
              <a:solidFill>
                <a:srgbClr val="0000FF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0000FF"/>
                </a:solidFill>
              </a:rPr>
              <a:t>DFF2: </a:t>
            </a:r>
            <a:r>
              <a:rPr lang="zh-CN" altLang="en-US" b="1" dirty="0">
                <a:solidFill>
                  <a:srgbClr val="0000FF"/>
                </a:solidFill>
              </a:rPr>
              <a:t>上一个时钟周期按键输入的状态；</a:t>
            </a:r>
            <a:endParaRPr lang="en-US" altLang="zh-CN" b="1" dirty="0">
              <a:solidFill>
                <a:srgbClr val="0000FF"/>
              </a:solidFill>
            </a:endParaRPr>
          </a:p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zh-CN" altLang="en-US" b="1" dirty="0">
                <a:solidFill>
                  <a:srgbClr val="0000FF"/>
                </a:solidFill>
              </a:rPr>
              <a:t>通过比较这两个状态是否相同，来判定按键是否会发生变化（反转）。</a:t>
            </a:r>
            <a:endParaRPr lang="en-US" altLang="zh-CN" b="1" dirty="0">
              <a:solidFill>
                <a:srgbClr val="0000FF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b="1" dirty="0" err="1">
                <a:solidFill>
                  <a:srgbClr val="0000FF"/>
                </a:solidFill>
              </a:rPr>
              <a:t>q_add</a:t>
            </a:r>
            <a:r>
              <a:rPr lang="zh-CN" altLang="en-US" b="1" dirty="0">
                <a:solidFill>
                  <a:srgbClr val="0000FF"/>
                </a:solidFill>
              </a:rPr>
              <a:t>：按键状态保持计数器，按键没有反转（稳定状态）时，持续延时时间纸质满</a:t>
            </a:r>
            <a:r>
              <a:rPr lang="en-US" altLang="zh-CN" b="1" dirty="0">
                <a:solidFill>
                  <a:srgbClr val="0000FF"/>
                </a:solidFill>
              </a:rPr>
              <a:t>20ms</a:t>
            </a:r>
            <a:r>
              <a:rPr lang="zh-CN" altLang="en-US" b="1" dirty="0">
                <a:solidFill>
                  <a:srgbClr val="0000FF"/>
                </a:solidFill>
              </a:rPr>
              <a:t>；若未满</a:t>
            </a:r>
            <a:r>
              <a:rPr lang="en-US" altLang="zh-CN" b="1" dirty="0">
                <a:solidFill>
                  <a:srgbClr val="0000FF"/>
                </a:solidFill>
              </a:rPr>
              <a:t>20ms</a:t>
            </a:r>
            <a:r>
              <a:rPr lang="zh-CN" altLang="en-US" b="1" dirty="0">
                <a:solidFill>
                  <a:srgbClr val="0000FF"/>
                </a:solidFill>
              </a:rPr>
              <a:t>，该计数器继续累加；若满停止延时累加（等待按键断开）；若按键发生了变化，则清零并重新开始计数。</a:t>
            </a:r>
            <a:endParaRPr lang="en-US" altLang="zh-CN" b="1" dirty="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39552" y="140396"/>
            <a:ext cx="7886700" cy="994172"/>
          </a:xfrm>
        </p:spPr>
        <p:txBody>
          <a:bodyPr/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</a:p>
        </p:txBody>
      </p:sp>
      <p:sp>
        <p:nvSpPr>
          <p:cNvPr id="2" name="矩形 1"/>
          <p:cNvSpPr/>
          <p:nvPr/>
        </p:nvSpPr>
        <p:spPr>
          <a:xfrm>
            <a:off x="755576" y="2283733"/>
            <a:ext cx="539360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50"/>
                </a:solidFill>
              </a:rPr>
              <a:t>//// combo counter to manage q_next </a:t>
            </a:r>
          </a:p>
          <a:p>
            <a:r>
              <a:rPr lang="zh-CN" altLang="en-US" dirty="0"/>
              <a:t>always @ ( q_reset, q_add, q_reg)</a:t>
            </a:r>
          </a:p>
          <a:p>
            <a:r>
              <a:rPr lang="zh-CN" altLang="en-US" dirty="0"/>
              <a:t>begin</a:t>
            </a:r>
          </a:p>
          <a:p>
            <a:r>
              <a:rPr lang="zh-CN" altLang="en-US" dirty="0"/>
              <a:t>    case( {q_reset , q_add})</a:t>
            </a:r>
          </a:p>
          <a:p>
            <a:r>
              <a:rPr lang="zh-CN" altLang="en-US" dirty="0"/>
              <a:t>        2'b00 :</a:t>
            </a:r>
          </a:p>
          <a:p>
            <a:r>
              <a:rPr lang="zh-CN" altLang="en-US" dirty="0"/>
              <a:t>                q_next &lt;= q_reg;</a:t>
            </a:r>
          </a:p>
          <a:p>
            <a:r>
              <a:rPr lang="zh-CN" altLang="en-US" dirty="0"/>
              <a:t>        2'b01 :</a:t>
            </a:r>
          </a:p>
          <a:p>
            <a:r>
              <a:rPr lang="zh-CN" altLang="en-US" dirty="0"/>
              <a:t>                q_next &lt;= q_reg + 1;</a:t>
            </a:r>
          </a:p>
          <a:p>
            <a:r>
              <a:rPr lang="zh-CN" altLang="en-US" dirty="0"/>
              <a:t>        default :</a:t>
            </a:r>
          </a:p>
          <a:p>
            <a:r>
              <a:rPr lang="zh-CN" altLang="en-US" dirty="0"/>
              <a:t>                q_next &lt;= { N {1'b0} };</a:t>
            </a:r>
          </a:p>
          <a:p>
            <a:r>
              <a:rPr lang="zh-CN" altLang="en-US" dirty="0"/>
              <a:t>    endcase     </a:t>
            </a:r>
          </a:p>
          <a:p>
            <a:r>
              <a:rPr lang="zh-CN" altLang="en-US" dirty="0"/>
              <a:t>end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624954" y="4782481"/>
            <a:ext cx="4323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00FF"/>
                </a:solidFill>
              </a:rPr>
              <a:t>//</a:t>
            </a:r>
            <a:r>
              <a:rPr lang="zh-CN" altLang="en-US" b="1" dirty="0">
                <a:solidFill>
                  <a:srgbClr val="0000FF"/>
                </a:solidFill>
              </a:rPr>
              <a:t>如果</a:t>
            </a:r>
            <a:r>
              <a:rPr lang="en-US" altLang="zh-CN" b="1" dirty="0" err="1">
                <a:solidFill>
                  <a:srgbClr val="0000FF"/>
                </a:solidFill>
              </a:rPr>
              <a:t>q_reset</a:t>
            </a:r>
            <a:r>
              <a:rPr lang="en-US" altLang="zh-CN" b="1" dirty="0">
                <a:solidFill>
                  <a:srgbClr val="0000FF"/>
                </a:solidFill>
              </a:rPr>
              <a:t>==1</a:t>
            </a:r>
            <a:r>
              <a:rPr lang="zh-CN" altLang="en-US" b="1" dirty="0">
                <a:solidFill>
                  <a:srgbClr val="0000FF"/>
                </a:solidFill>
              </a:rPr>
              <a:t>，则计数器全部清零。</a:t>
            </a:r>
          </a:p>
        </p:txBody>
      </p:sp>
      <p:sp>
        <p:nvSpPr>
          <p:cNvPr id="5" name="矩形 4"/>
          <p:cNvSpPr/>
          <p:nvPr/>
        </p:nvSpPr>
        <p:spPr>
          <a:xfrm>
            <a:off x="1547664" y="5541729"/>
            <a:ext cx="5760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FF0000"/>
                </a:solidFill>
              </a:rPr>
              <a:t>N {1</a:t>
            </a:r>
            <a:r>
              <a:rPr lang="en-US" altLang="zh-CN" sz="2400" dirty="0">
                <a:solidFill>
                  <a:srgbClr val="FF0000"/>
                </a:solidFill>
              </a:rPr>
              <a:t>’</a:t>
            </a:r>
            <a:r>
              <a:rPr lang="zh-CN" altLang="en-US" sz="2400" dirty="0">
                <a:solidFill>
                  <a:srgbClr val="FF0000"/>
                </a:solidFill>
              </a:rPr>
              <a:t>b0} ：</a:t>
            </a:r>
            <a:r>
              <a:rPr lang="en-US" altLang="zh-CN" sz="2400" dirty="0">
                <a:solidFill>
                  <a:srgbClr val="FF0000"/>
                </a:solidFill>
              </a:rPr>
              <a:t>N</a:t>
            </a:r>
            <a:r>
              <a:rPr lang="zh-CN" altLang="en-US" sz="2400" dirty="0">
                <a:solidFill>
                  <a:srgbClr val="FF0000"/>
                </a:solidFill>
              </a:rPr>
              <a:t>位（</a:t>
            </a:r>
            <a:r>
              <a:rPr lang="en-US" altLang="zh-CN" sz="2400" dirty="0">
                <a:solidFill>
                  <a:srgbClr val="FF0000"/>
                </a:solidFill>
              </a:rPr>
              <a:t>N=32</a:t>
            </a:r>
            <a:r>
              <a:rPr lang="zh-CN" altLang="en-US" sz="2400" dirty="0">
                <a:solidFill>
                  <a:srgbClr val="FF0000"/>
                </a:solidFill>
              </a:rPr>
              <a:t>）全部为</a:t>
            </a:r>
            <a:r>
              <a:rPr lang="en-US" altLang="zh-CN" sz="2400" dirty="0">
                <a:solidFill>
                  <a:srgbClr val="FF0000"/>
                </a:solidFill>
              </a:rPr>
              <a:t>0</a:t>
            </a:r>
            <a:r>
              <a:rPr lang="zh-CN" altLang="en-US" sz="2400" dirty="0">
                <a:solidFill>
                  <a:srgbClr val="FF0000"/>
                </a:solidFill>
              </a:rPr>
              <a:t>；</a:t>
            </a:r>
          </a:p>
        </p:txBody>
      </p:sp>
      <p:sp>
        <p:nvSpPr>
          <p:cNvPr id="6" name="矩形 5"/>
          <p:cNvSpPr/>
          <p:nvPr/>
        </p:nvSpPr>
        <p:spPr>
          <a:xfrm>
            <a:off x="544683" y="1006460"/>
            <a:ext cx="8136904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zh-CN" altLang="en-US" b="1" dirty="0">
                <a:solidFill>
                  <a:srgbClr val="0000FF"/>
                </a:solidFill>
              </a:rPr>
              <a:t>按键状态如果出现反转，若是，</a:t>
            </a:r>
            <a:r>
              <a:rPr lang="en-US" altLang="zh-CN" b="1" dirty="0" err="1">
                <a:solidFill>
                  <a:srgbClr val="0000FF"/>
                </a:solidFill>
              </a:rPr>
              <a:t>q_reset</a:t>
            </a:r>
            <a:r>
              <a:rPr lang="zh-CN" altLang="en-US" b="1" dirty="0">
                <a:solidFill>
                  <a:srgbClr val="0000FF"/>
                </a:solidFill>
              </a:rPr>
              <a:t>置</a:t>
            </a:r>
            <a:r>
              <a:rPr lang="en-US" altLang="zh-CN" b="1" dirty="0">
                <a:solidFill>
                  <a:srgbClr val="0000FF"/>
                </a:solidFill>
              </a:rPr>
              <a:t>1</a:t>
            </a:r>
            <a:r>
              <a:rPr lang="zh-CN" altLang="en-US" b="1" dirty="0">
                <a:solidFill>
                  <a:srgbClr val="0000FF"/>
                </a:solidFill>
              </a:rPr>
              <a:t>，计数器清零；否则</a:t>
            </a:r>
            <a:r>
              <a:rPr lang="en-US" altLang="zh-CN" b="1" dirty="0" err="1">
                <a:solidFill>
                  <a:srgbClr val="0000FF"/>
                </a:solidFill>
              </a:rPr>
              <a:t>q_reset</a:t>
            </a:r>
            <a:r>
              <a:rPr lang="zh-CN" altLang="en-US" b="1" dirty="0">
                <a:solidFill>
                  <a:srgbClr val="0000FF"/>
                </a:solidFill>
              </a:rPr>
              <a:t>保持为</a:t>
            </a:r>
            <a:r>
              <a:rPr lang="en-US" altLang="zh-CN" b="1" dirty="0">
                <a:solidFill>
                  <a:srgbClr val="0000FF"/>
                </a:solidFill>
              </a:rPr>
              <a:t>0</a:t>
            </a:r>
            <a:r>
              <a:rPr lang="zh-CN" altLang="en-US" b="1" dirty="0">
                <a:solidFill>
                  <a:srgbClr val="0000FF"/>
                </a:solidFill>
              </a:rPr>
              <a:t>；</a:t>
            </a:r>
            <a:endParaRPr lang="en-US" altLang="zh-CN" b="1" dirty="0">
              <a:solidFill>
                <a:srgbClr val="0000FF"/>
              </a:solidFill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按键消抖延迟累加是否满</a:t>
            </a:r>
            <a:r>
              <a:rPr lang="en-US" altLang="zh-CN" b="1" dirty="0">
                <a:solidFill>
                  <a:srgbClr val="0000FF"/>
                </a:solidFill>
              </a:rPr>
              <a:t>20ms</a:t>
            </a:r>
            <a:r>
              <a:rPr lang="zh-CN" altLang="en-US" b="1" dirty="0">
                <a:solidFill>
                  <a:srgbClr val="0000FF"/>
                </a:solidFill>
              </a:rPr>
              <a:t>，若否，</a:t>
            </a:r>
            <a:r>
              <a:rPr lang="en-US" altLang="zh-CN" b="1" dirty="0" err="1">
                <a:solidFill>
                  <a:srgbClr val="0000FF"/>
                </a:solidFill>
              </a:rPr>
              <a:t>q_add</a:t>
            </a:r>
            <a:r>
              <a:rPr lang="zh-CN" altLang="en-US" b="1" dirty="0">
                <a:solidFill>
                  <a:srgbClr val="0000FF"/>
                </a:solidFill>
              </a:rPr>
              <a:t>为</a:t>
            </a:r>
            <a:r>
              <a:rPr lang="en-US" altLang="zh-CN" b="1" dirty="0">
                <a:solidFill>
                  <a:srgbClr val="0000FF"/>
                </a:solidFill>
              </a:rPr>
              <a:t>1</a:t>
            </a:r>
            <a:r>
              <a:rPr lang="zh-CN" altLang="en-US" b="1" dirty="0">
                <a:solidFill>
                  <a:srgbClr val="0000FF"/>
                </a:solidFill>
              </a:rPr>
              <a:t>，保持计数；否则</a:t>
            </a:r>
            <a:r>
              <a:rPr lang="en-US" altLang="zh-CN" b="1" dirty="0" err="1">
                <a:solidFill>
                  <a:srgbClr val="0000FF"/>
                </a:solidFill>
              </a:rPr>
              <a:t>q_add</a:t>
            </a:r>
            <a:r>
              <a:rPr lang="zh-CN" altLang="en-US" b="1" dirty="0">
                <a:solidFill>
                  <a:srgbClr val="0000FF"/>
                </a:solidFill>
              </a:rPr>
              <a:t>为</a:t>
            </a:r>
            <a:r>
              <a:rPr lang="en-US" altLang="zh-CN" b="1" dirty="0">
                <a:solidFill>
                  <a:srgbClr val="0000FF"/>
                </a:solidFill>
              </a:rPr>
              <a:t>0</a:t>
            </a:r>
            <a:r>
              <a:rPr lang="zh-CN" altLang="en-US" b="1" dirty="0">
                <a:solidFill>
                  <a:srgbClr val="0000FF"/>
                </a:solidFill>
              </a:rPr>
              <a:t>；状态保持不变；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4103223" y="3622561"/>
            <a:ext cx="4323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00FF"/>
                </a:solidFill>
              </a:rPr>
              <a:t>//</a:t>
            </a:r>
            <a:r>
              <a:rPr lang="zh-CN" altLang="en-US" b="1" dirty="0">
                <a:solidFill>
                  <a:srgbClr val="0000FF"/>
                </a:solidFill>
              </a:rPr>
              <a:t>如果计数满</a:t>
            </a:r>
            <a:r>
              <a:rPr lang="en-US" altLang="zh-CN" b="1" dirty="0">
                <a:solidFill>
                  <a:srgbClr val="0000FF"/>
                </a:solidFill>
              </a:rPr>
              <a:t>20ms</a:t>
            </a:r>
            <a:r>
              <a:rPr lang="zh-CN" altLang="en-US" b="1" dirty="0">
                <a:solidFill>
                  <a:srgbClr val="0000FF"/>
                </a:solidFill>
              </a:rPr>
              <a:t>，计数器保持不变。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427984" y="4197143"/>
            <a:ext cx="43230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rgbClr val="0000FF"/>
                </a:solidFill>
              </a:rPr>
              <a:t>//</a:t>
            </a:r>
            <a:r>
              <a:rPr lang="zh-CN" altLang="en-US" b="1" dirty="0">
                <a:solidFill>
                  <a:srgbClr val="0000FF"/>
                </a:solidFill>
              </a:rPr>
              <a:t>如果计数未满</a:t>
            </a:r>
            <a:r>
              <a:rPr lang="en-US" altLang="zh-CN" b="1" dirty="0">
                <a:solidFill>
                  <a:srgbClr val="0000FF"/>
                </a:solidFill>
              </a:rPr>
              <a:t>20ms</a:t>
            </a:r>
            <a:r>
              <a:rPr lang="zh-CN" altLang="en-US" b="1" dirty="0">
                <a:solidFill>
                  <a:srgbClr val="0000FF"/>
                </a:solidFill>
              </a:rPr>
              <a:t>，计数器持续</a:t>
            </a:r>
            <a:r>
              <a:rPr lang="en-US" altLang="zh-CN" b="1" dirty="0">
                <a:solidFill>
                  <a:srgbClr val="0000FF"/>
                </a:solidFill>
              </a:rPr>
              <a:t>+1</a:t>
            </a:r>
            <a:r>
              <a:rPr lang="zh-CN" altLang="en-US" b="1" dirty="0">
                <a:solidFill>
                  <a:srgbClr val="0000FF"/>
                </a:solidFill>
              </a:rPr>
              <a:t>。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67544" y="114949"/>
            <a:ext cx="7886700" cy="642267"/>
          </a:xfrm>
        </p:spPr>
        <p:txBody>
          <a:bodyPr>
            <a:normAutofit fontScale="90000"/>
          </a:bodyPr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</a:p>
        </p:txBody>
      </p:sp>
      <p:sp>
        <p:nvSpPr>
          <p:cNvPr id="2" name="矩形 1"/>
          <p:cNvSpPr/>
          <p:nvPr/>
        </p:nvSpPr>
        <p:spPr>
          <a:xfrm>
            <a:off x="880450" y="1499518"/>
            <a:ext cx="670409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B050"/>
                </a:solidFill>
              </a:rPr>
              <a:t>//// Flip flop inputs and q_reg update</a:t>
            </a:r>
          </a:p>
          <a:p>
            <a:r>
              <a:rPr lang="zh-CN" altLang="en-US" dirty="0"/>
              <a:t>always @ ( posedge clk or posedge rst)</a:t>
            </a:r>
          </a:p>
          <a:p>
            <a:r>
              <a:rPr lang="zh-CN" altLang="en-US" dirty="0"/>
              <a:t>begin</a:t>
            </a:r>
          </a:p>
          <a:p>
            <a:r>
              <a:rPr lang="zh-CN" altLang="en-US" dirty="0"/>
              <a:t>    if(rst == 1'b1)</a:t>
            </a:r>
          </a:p>
          <a:p>
            <a:r>
              <a:rPr lang="zh-CN" altLang="en-US" dirty="0"/>
              <a:t>    begin</a:t>
            </a:r>
          </a:p>
          <a:p>
            <a:r>
              <a:rPr lang="zh-CN" altLang="en-US" dirty="0"/>
              <a:t>        DFF1 &lt;= 1'b0;</a:t>
            </a:r>
          </a:p>
          <a:p>
            <a:r>
              <a:rPr lang="zh-CN" altLang="en-US" dirty="0"/>
              <a:t>        DFF2 &lt;= 1'b0;</a:t>
            </a:r>
          </a:p>
          <a:p>
            <a:r>
              <a:rPr lang="zh-CN" altLang="en-US" dirty="0"/>
              <a:t>        q_reg &lt;= { N {1'b0} };</a:t>
            </a:r>
          </a:p>
          <a:p>
            <a:r>
              <a:rPr lang="zh-CN" altLang="en-US" dirty="0"/>
              <a:t>    end</a:t>
            </a:r>
          </a:p>
          <a:p>
            <a:r>
              <a:rPr lang="zh-CN" altLang="en-US" dirty="0"/>
              <a:t>    else</a:t>
            </a:r>
          </a:p>
          <a:p>
            <a:r>
              <a:rPr lang="zh-CN" altLang="en-US" dirty="0"/>
              <a:t>    begin</a:t>
            </a:r>
          </a:p>
          <a:p>
            <a:r>
              <a:rPr lang="zh-CN" altLang="en-US" dirty="0"/>
              <a:t>        DFF1 &lt;= button_in;</a:t>
            </a:r>
          </a:p>
          <a:p>
            <a:r>
              <a:rPr lang="zh-CN" altLang="en-US" dirty="0"/>
              <a:t>        DFF2 &lt;= DFF1;</a:t>
            </a:r>
          </a:p>
          <a:p>
            <a:r>
              <a:rPr lang="zh-CN" altLang="en-US" dirty="0"/>
              <a:t>        q_reg &lt;= q_next;</a:t>
            </a:r>
          </a:p>
          <a:p>
            <a:r>
              <a:rPr lang="zh-CN" altLang="en-US" dirty="0"/>
              <a:t>    end</a:t>
            </a:r>
          </a:p>
          <a:p>
            <a:r>
              <a:rPr lang="zh-CN" altLang="en-US" dirty="0"/>
              <a:t>end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917888" y="2907860"/>
            <a:ext cx="39184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初始化按键输入寄存器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990181" y="4332998"/>
            <a:ext cx="4608512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此次按键状态更新；</a:t>
            </a:r>
            <a:endParaRPr lang="en-US" altLang="zh-CN" sz="24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上一个时钟周期按键状态更新；消抖延迟寄存器数值存储（更新）当前数值；</a:t>
            </a:r>
            <a:endParaRPr lang="en-US" altLang="zh-CN" sz="2400" b="1" dirty="0">
              <a:solidFill>
                <a:srgbClr val="FF000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44647" y="943701"/>
            <a:ext cx="62247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监测按键状态更新并保存</a:t>
            </a:r>
            <a:r>
              <a:rPr lang="en-US" altLang="zh-CN" b="1" dirty="0">
                <a:solidFill>
                  <a:srgbClr val="0000FF"/>
                </a:solidFill>
              </a:rPr>
              <a:t>——</a:t>
            </a:r>
            <a:r>
              <a:rPr lang="zh-CN" altLang="en-US" b="1" dirty="0">
                <a:solidFill>
                  <a:srgbClr val="0000FF"/>
                </a:solidFill>
              </a:rPr>
              <a:t>为判断按键是否有变化准备；</a:t>
            </a:r>
            <a:endParaRPr lang="zh-CN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83568" y="116632"/>
            <a:ext cx="7886700" cy="994172"/>
          </a:xfrm>
        </p:spPr>
        <p:txBody>
          <a:bodyPr/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</a:p>
        </p:txBody>
      </p:sp>
      <p:sp>
        <p:nvSpPr>
          <p:cNvPr id="2" name="矩形 1"/>
          <p:cNvSpPr/>
          <p:nvPr/>
        </p:nvSpPr>
        <p:spPr>
          <a:xfrm>
            <a:off x="355021" y="1700808"/>
            <a:ext cx="4572000" cy="421269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solidFill>
                  <a:srgbClr val="00B050"/>
                </a:solidFill>
              </a:rPr>
              <a:t>//// counter control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always @ ( posedge clk or posedge rst)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begin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   </a:t>
            </a:r>
            <a:r>
              <a:rPr lang="zh-CN" altLang="en-US" dirty="0"/>
              <a:t>if(rst == 1'b1)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        </a:t>
            </a:r>
            <a:r>
              <a:rPr lang="zh-CN" altLang="en-US" dirty="0"/>
              <a:t>button_out &lt;= 1'b1;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    else if(q_reg == TIMER_MAX_VAL)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        button_out &lt;= DFF2;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    else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        button_out &lt;= button_out;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end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4641604" y="3218110"/>
            <a:ext cx="4046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0000FF"/>
                </a:solidFill>
              </a:rPr>
              <a:t>按键初始化为高电平，未有按键；</a:t>
            </a:r>
            <a:endParaRPr lang="en-US" altLang="zh-CN" sz="2000" b="1" dirty="0">
              <a:solidFill>
                <a:srgbClr val="0000FF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55021" y="1117729"/>
            <a:ext cx="56571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00FF"/>
                </a:solidFill>
              </a:rPr>
              <a:t>根据计数器，输出按键状态变化；</a:t>
            </a:r>
            <a:endParaRPr lang="en-US" altLang="zh-CN" sz="2400" b="1" dirty="0">
              <a:solidFill>
                <a:srgbClr val="0000FF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626918" y="3861048"/>
            <a:ext cx="381642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0000FF"/>
                </a:solidFill>
              </a:rPr>
              <a:t>当按键消抖延迟累加满</a:t>
            </a:r>
            <a:r>
              <a:rPr lang="en-US" altLang="zh-CN" sz="2000" b="1" dirty="0">
                <a:solidFill>
                  <a:srgbClr val="0000FF"/>
                </a:solidFill>
              </a:rPr>
              <a:t>20ms</a:t>
            </a:r>
            <a:r>
              <a:rPr lang="zh-CN" altLang="en-US" sz="2000" b="1" dirty="0">
                <a:solidFill>
                  <a:srgbClr val="0000FF"/>
                </a:solidFill>
              </a:rPr>
              <a:t>时，按键输出</a:t>
            </a:r>
            <a:r>
              <a:rPr lang="en-US" altLang="zh-CN" sz="2000" b="1" dirty="0">
                <a:solidFill>
                  <a:srgbClr val="0000FF"/>
                </a:solidFill>
              </a:rPr>
              <a:t>DFF2</a:t>
            </a:r>
            <a:r>
              <a:rPr lang="zh-CN" altLang="en-US" sz="2000" b="1" dirty="0">
                <a:solidFill>
                  <a:srgbClr val="0000FF"/>
                </a:solidFill>
              </a:rPr>
              <a:t>的数值；</a:t>
            </a:r>
          </a:p>
        </p:txBody>
      </p:sp>
      <p:sp>
        <p:nvSpPr>
          <p:cNvPr id="7" name="矩形 6"/>
          <p:cNvSpPr/>
          <p:nvPr/>
        </p:nvSpPr>
        <p:spPr>
          <a:xfrm>
            <a:off x="4623403" y="5102873"/>
            <a:ext cx="39286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0000FF"/>
                </a:solidFill>
              </a:rPr>
              <a:t>若未满</a:t>
            </a:r>
            <a:r>
              <a:rPr lang="en-US" altLang="zh-CN" sz="2000" b="1" dirty="0">
                <a:solidFill>
                  <a:srgbClr val="0000FF"/>
                </a:solidFill>
              </a:rPr>
              <a:t>20ms</a:t>
            </a:r>
            <a:r>
              <a:rPr lang="zh-CN" altLang="en-US" sz="2000" b="1" dirty="0">
                <a:solidFill>
                  <a:srgbClr val="0000FF"/>
                </a:solidFill>
              </a:rPr>
              <a:t>，持续输出初始化时的状态（高电平）。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554516" y="166342"/>
            <a:ext cx="7886700" cy="726541"/>
          </a:xfrm>
        </p:spPr>
        <p:txBody>
          <a:bodyPr/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</a:p>
        </p:txBody>
      </p:sp>
      <p:sp>
        <p:nvSpPr>
          <p:cNvPr id="2" name="矩形 1"/>
          <p:cNvSpPr/>
          <p:nvPr/>
        </p:nvSpPr>
        <p:spPr>
          <a:xfrm>
            <a:off x="251520" y="1326221"/>
            <a:ext cx="818969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always @ ( posedge clk or posedge rst)</a:t>
            </a:r>
          </a:p>
          <a:p>
            <a:r>
              <a:rPr lang="zh-CN" altLang="en-US" dirty="0"/>
              <a:t>begin</a:t>
            </a:r>
          </a:p>
          <a:p>
            <a:r>
              <a:rPr lang="zh-CN" altLang="en-US" dirty="0"/>
              <a:t>	if(rst == 1'b1)</a:t>
            </a:r>
          </a:p>
          <a:p>
            <a:r>
              <a:rPr lang="zh-CN" altLang="en-US" dirty="0"/>
              <a:t>	begin</a:t>
            </a:r>
          </a:p>
          <a:p>
            <a:r>
              <a:rPr lang="zh-CN" altLang="en-US" dirty="0"/>
              <a:t>		button_out_d0 &lt;= 1'b1;</a:t>
            </a:r>
          </a:p>
          <a:p>
            <a:r>
              <a:rPr lang="zh-CN" altLang="en-US" dirty="0"/>
              <a:t>		button_posedge &lt;= 1'b0;</a:t>
            </a:r>
          </a:p>
          <a:p>
            <a:r>
              <a:rPr lang="zh-CN" altLang="en-US" dirty="0"/>
              <a:t>		button_negedge &lt;= 1'b0;</a:t>
            </a:r>
          </a:p>
          <a:p>
            <a:r>
              <a:rPr lang="zh-CN" altLang="en-US" dirty="0"/>
              <a:t>	end</a:t>
            </a:r>
          </a:p>
          <a:p>
            <a:r>
              <a:rPr lang="zh-CN" altLang="en-US" dirty="0"/>
              <a:t>	else</a:t>
            </a:r>
          </a:p>
          <a:p>
            <a:r>
              <a:rPr lang="zh-CN" altLang="en-US" dirty="0"/>
              <a:t>	begin</a:t>
            </a:r>
          </a:p>
          <a:p>
            <a:r>
              <a:rPr lang="zh-CN" altLang="en-US" dirty="0"/>
              <a:t>		button_out_d0 &lt;= button_out;</a:t>
            </a:r>
          </a:p>
          <a:p>
            <a:r>
              <a:rPr lang="zh-CN" altLang="en-US" dirty="0"/>
              <a:t>		button_posedge &lt;= ~button_out_d0 &amp; button_out;</a:t>
            </a:r>
          </a:p>
          <a:p>
            <a:r>
              <a:rPr lang="zh-CN" altLang="en-US" dirty="0"/>
              <a:t>		button_negedge &lt;= button_out_d0 &amp; ~button_out;</a:t>
            </a:r>
          </a:p>
          <a:p>
            <a:r>
              <a:rPr lang="zh-CN" altLang="en-US" dirty="0"/>
              <a:t>	end	</a:t>
            </a:r>
          </a:p>
          <a:p>
            <a:r>
              <a:rPr lang="zh-CN" altLang="en-US" dirty="0"/>
              <a:t>end</a:t>
            </a:r>
          </a:p>
          <a:p>
            <a:r>
              <a:rPr lang="zh-CN" altLang="en-US" dirty="0"/>
              <a:t>endmodule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5381249" y="1643632"/>
            <a:ext cx="2741815" cy="472967"/>
            <a:chOff x="7354146" y="3436882"/>
            <a:chExt cx="3655753" cy="630622"/>
          </a:xfrm>
        </p:grpSpPr>
        <p:cxnSp>
          <p:nvCxnSpPr>
            <p:cNvPr id="6" name="肘形连接符 5"/>
            <p:cNvCxnSpPr/>
            <p:nvPr/>
          </p:nvCxnSpPr>
          <p:spPr>
            <a:xfrm>
              <a:off x="7354146" y="3436883"/>
              <a:ext cx="1980523" cy="630621"/>
            </a:xfrm>
            <a:prstGeom prst="bentConnector3">
              <a:avLst/>
            </a:prstGeom>
            <a:ln w="349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肘形连接符 6"/>
            <p:cNvCxnSpPr/>
            <p:nvPr/>
          </p:nvCxnSpPr>
          <p:spPr>
            <a:xfrm rot="10800000" flipV="1">
              <a:off x="9271605" y="3436882"/>
              <a:ext cx="1738294" cy="630621"/>
            </a:xfrm>
            <a:prstGeom prst="bentConnector3">
              <a:avLst/>
            </a:prstGeom>
            <a:ln w="349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10"/>
          <p:cNvSpPr/>
          <p:nvPr/>
        </p:nvSpPr>
        <p:spPr>
          <a:xfrm>
            <a:off x="4883523" y="1297382"/>
            <a:ext cx="2081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FF"/>
                </a:solidFill>
              </a:rPr>
              <a:t>button_negedge </a:t>
            </a:r>
          </a:p>
        </p:txBody>
      </p:sp>
      <p:sp>
        <p:nvSpPr>
          <p:cNvPr id="12" name="矩形 11"/>
          <p:cNvSpPr/>
          <p:nvPr/>
        </p:nvSpPr>
        <p:spPr>
          <a:xfrm>
            <a:off x="7034582" y="1297382"/>
            <a:ext cx="19960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FF"/>
                </a:solidFill>
              </a:rPr>
              <a:t>button_posedge</a:t>
            </a:r>
          </a:p>
        </p:txBody>
      </p:sp>
      <p:sp>
        <p:nvSpPr>
          <p:cNvPr id="13" name="矩形 12"/>
          <p:cNvSpPr/>
          <p:nvPr/>
        </p:nvSpPr>
        <p:spPr>
          <a:xfrm>
            <a:off x="395536" y="886993"/>
            <a:ext cx="86409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00FF"/>
                </a:solidFill>
              </a:rPr>
              <a:t>按键的状态信号输出</a:t>
            </a:r>
            <a:r>
              <a:rPr lang="en-US" altLang="zh-CN" sz="2400" b="1" dirty="0">
                <a:solidFill>
                  <a:srgbClr val="0000FF"/>
                </a:solidFill>
              </a:rPr>
              <a:t>——</a:t>
            </a:r>
            <a:r>
              <a:rPr lang="zh-CN" altLang="en-US" sz="2400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按键开始和按键结束的控制脉冲信号</a:t>
            </a:r>
            <a:r>
              <a:rPr lang="zh-CN" altLang="en-US" sz="2400" b="1" dirty="0">
                <a:solidFill>
                  <a:srgbClr val="FF0000"/>
                </a:solidFill>
              </a:rPr>
              <a:t>；</a:t>
            </a:r>
            <a:endParaRPr lang="en-US" altLang="zh-CN" sz="2400" b="1" dirty="0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396107" y="2399591"/>
            <a:ext cx="32618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000FF"/>
                </a:solidFill>
              </a:rPr>
              <a:t>输出电平为高电平，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zh-CN" altLang="en-US" dirty="0">
                <a:solidFill>
                  <a:srgbClr val="0000FF"/>
                </a:solidFill>
              </a:rPr>
              <a:t>上升沿为</a:t>
            </a:r>
            <a:r>
              <a:rPr lang="en-US" altLang="zh-CN" dirty="0">
                <a:solidFill>
                  <a:srgbClr val="0000FF"/>
                </a:solidFill>
              </a:rPr>
              <a:t>0——</a:t>
            </a:r>
            <a:r>
              <a:rPr lang="zh-CN" altLang="en-US" dirty="0">
                <a:solidFill>
                  <a:srgbClr val="0000FF"/>
                </a:solidFill>
              </a:rPr>
              <a:t>没有上升沿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zh-CN" altLang="en-US" dirty="0">
                <a:solidFill>
                  <a:srgbClr val="0000FF"/>
                </a:solidFill>
              </a:rPr>
              <a:t>下降沿为</a:t>
            </a:r>
            <a:r>
              <a:rPr lang="en-US" altLang="zh-CN" dirty="0">
                <a:solidFill>
                  <a:srgbClr val="0000FF"/>
                </a:solidFill>
              </a:rPr>
              <a:t>0——</a:t>
            </a:r>
            <a:r>
              <a:rPr lang="zh-CN" altLang="en-US" dirty="0">
                <a:solidFill>
                  <a:srgbClr val="0000FF"/>
                </a:solidFill>
              </a:rPr>
              <a:t>没有下降沿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2294153" y="5065112"/>
            <a:ext cx="6736488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0000FF"/>
                </a:solidFill>
              </a:rPr>
              <a:t>上一次时钟周期按键的输出状态button_out_d0，与当前按键的输出状态button_out；</a:t>
            </a:r>
            <a:endParaRPr lang="en-US" altLang="zh-CN" sz="2000" dirty="0">
              <a:solidFill>
                <a:srgbClr val="0000FF"/>
              </a:solidFill>
            </a:endParaRPr>
          </a:p>
          <a:p>
            <a:r>
              <a:rPr lang="zh-CN" altLang="en-US" sz="2000" dirty="0">
                <a:solidFill>
                  <a:srgbClr val="0000FF"/>
                </a:solidFill>
              </a:rPr>
              <a:t>（</a:t>
            </a:r>
            <a:r>
              <a:rPr lang="en-US" altLang="zh-CN" sz="2000" dirty="0">
                <a:solidFill>
                  <a:srgbClr val="0000FF"/>
                </a:solidFill>
              </a:rPr>
              <a:t>1</a:t>
            </a:r>
            <a:r>
              <a:rPr lang="zh-CN" altLang="en-US" sz="2000" dirty="0">
                <a:solidFill>
                  <a:srgbClr val="0000FF"/>
                </a:solidFill>
              </a:rPr>
              <a:t>） button_out_d0</a:t>
            </a:r>
            <a:r>
              <a:rPr lang="en-US" altLang="zh-CN" sz="2000" dirty="0">
                <a:solidFill>
                  <a:srgbClr val="0000FF"/>
                </a:solidFill>
              </a:rPr>
              <a:t>=0</a:t>
            </a:r>
            <a:r>
              <a:rPr lang="zh-CN" altLang="en-US" sz="2000" dirty="0">
                <a:solidFill>
                  <a:srgbClr val="0000FF"/>
                </a:solidFill>
              </a:rPr>
              <a:t>； button_out</a:t>
            </a:r>
            <a:r>
              <a:rPr lang="en-US" altLang="zh-CN" sz="2000" dirty="0">
                <a:solidFill>
                  <a:srgbClr val="0000FF"/>
                </a:solidFill>
              </a:rPr>
              <a:t>=1</a:t>
            </a:r>
            <a:r>
              <a:rPr lang="zh-CN" altLang="en-US" sz="2000" dirty="0">
                <a:solidFill>
                  <a:srgbClr val="0000FF"/>
                </a:solidFill>
              </a:rPr>
              <a:t>；上升沿</a:t>
            </a:r>
            <a:endParaRPr lang="en-US" altLang="zh-CN" sz="2000" dirty="0">
              <a:solidFill>
                <a:srgbClr val="0000FF"/>
              </a:solidFill>
            </a:endParaRPr>
          </a:p>
          <a:p>
            <a:r>
              <a:rPr lang="zh-CN" altLang="en-US" sz="2000" dirty="0">
                <a:solidFill>
                  <a:srgbClr val="0000FF"/>
                </a:solidFill>
              </a:rPr>
              <a:t>（</a:t>
            </a:r>
            <a:r>
              <a:rPr lang="en-US" altLang="zh-CN" sz="2000" dirty="0">
                <a:solidFill>
                  <a:srgbClr val="0000FF"/>
                </a:solidFill>
              </a:rPr>
              <a:t>2</a:t>
            </a:r>
            <a:r>
              <a:rPr lang="zh-CN" altLang="en-US" sz="2000" dirty="0">
                <a:solidFill>
                  <a:srgbClr val="0000FF"/>
                </a:solidFill>
              </a:rPr>
              <a:t>） button_out_d0</a:t>
            </a:r>
            <a:r>
              <a:rPr lang="en-US" altLang="zh-CN" sz="2000" dirty="0">
                <a:solidFill>
                  <a:srgbClr val="0000FF"/>
                </a:solidFill>
              </a:rPr>
              <a:t>=1</a:t>
            </a:r>
            <a:r>
              <a:rPr lang="zh-CN" altLang="en-US" sz="2000" dirty="0">
                <a:solidFill>
                  <a:srgbClr val="0000FF"/>
                </a:solidFill>
              </a:rPr>
              <a:t>； button_out</a:t>
            </a:r>
            <a:r>
              <a:rPr lang="en-US" altLang="zh-CN" sz="2000" dirty="0">
                <a:solidFill>
                  <a:srgbClr val="0000FF"/>
                </a:solidFill>
              </a:rPr>
              <a:t>=0</a:t>
            </a:r>
            <a:r>
              <a:rPr lang="zh-CN" altLang="en-US" sz="2000" dirty="0">
                <a:solidFill>
                  <a:srgbClr val="0000FF"/>
                </a:solidFill>
              </a:rPr>
              <a:t>；下降沿</a:t>
            </a:r>
            <a:endParaRPr lang="en-US" altLang="zh-CN" sz="2000" dirty="0">
              <a:solidFill>
                <a:srgbClr val="0000FF"/>
              </a:solidFill>
            </a:endParaRPr>
          </a:p>
          <a:p>
            <a:endParaRPr lang="en-US" altLang="zh-CN" sz="2000" dirty="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1335" y="857250"/>
            <a:ext cx="7886700" cy="672220"/>
          </a:xfrm>
        </p:spPr>
        <p:txBody>
          <a:bodyPr>
            <a:normAutofit fontScale="90000"/>
          </a:bodyPr>
          <a:lstStyle/>
          <a:p>
            <a:r>
              <a:rPr lang="en-US" altLang="zh-CN" dirty="0" err="1"/>
              <a:t>ax_debounce</a:t>
            </a:r>
            <a:r>
              <a:rPr lang="en-US" altLang="zh-CN" dirty="0"/>
              <a:t>: </a:t>
            </a:r>
            <a:r>
              <a:rPr lang="zh-CN" altLang="en-US" dirty="0"/>
              <a:t>按键消抖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21" y="1813095"/>
            <a:ext cx="8141329" cy="262351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71604" y="1582952"/>
            <a:ext cx="61382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产生按键开始和按键结束的控制脉冲信号的</a:t>
            </a:r>
            <a:r>
              <a:rPr lang="en-US" altLang="zh-CN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RTL</a:t>
            </a:r>
            <a:r>
              <a:rPr lang="zh-CN" altLang="en-US" b="1" dirty="0">
                <a:solidFill>
                  <a:srgbClr val="FF000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视图：</a:t>
            </a:r>
          </a:p>
        </p:txBody>
      </p:sp>
      <p:cxnSp>
        <p:nvCxnSpPr>
          <p:cNvPr id="7" name="肘形连接符 6"/>
          <p:cNvCxnSpPr/>
          <p:nvPr/>
        </p:nvCxnSpPr>
        <p:spPr>
          <a:xfrm flipV="1">
            <a:off x="2677049" y="3995867"/>
            <a:ext cx="312345" cy="264815"/>
          </a:xfrm>
          <a:prstGeom prst="bentConnector3">
            <a:avLst>
              <a:gd name="adj1" fmla="val 52264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429000" y="3828192"/>
            <a:ext cx="3817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rgbClr val="0000FF"/>
                </a:solidFill>
              </a:rPr>
              <a:t>1</a:t>
            </a:r>
            <a:endParaRPr lang="zh-CN" altLang="en-US" sz="1500" b="1" dirty="0">
              <a:solidFill>
                <a:srgbClr val="0000FF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429000" y="4068117"/>
            <a:ext cx="3817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rgbClr val="00B050"/>
                </a:solidFill>
              </a:rPr>
              <a:t>0</a:t>
            </a:r>
            <a:endParaRPr lang="zh-CN" altLang="en-US" sz="1500" b="1" dirty="0">
              <a:solidFill>
                <a:srgbClr val="00B05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915998" y="4368200"/>
            <a:ext cx="2615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按键的上升沿信号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2744379" y="2036719"/>
            <a:ext cx="26159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按键的下降沿信号</a:t>
            </a:r>
          </a:p>
        </p:txBody>
      </p:sp>
      <p:cxnSp>
        <p:nvCxnSpPr>
          <p:cNvPr id="14" name="肘形连接符 13"/>
          <p:cNvCxnSpPr/>
          <p:nvPr/>
        </p:nvCxnSpPr>
        <p:spPr>
          <a:xfrm>
            <a:off x="3205492" y="2856691"/>
            <a:ext cx="270473" cy="221818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3421931" y="3451659"/>
            <a:ext cx="3817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rgbClr val="00B050"/>
                </a:solidFill>
              </a:rPr>
              <a:t>1</a:t>
            </a:r>
            <a:endParaRPr lang="zh-CN" altLang="en-US" sz="1500" b="1" dirty="0">
              <a:solidFill>
                <a:srgbClr val="00B05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421931" y="3180230"/>
            <a:ext cx="38178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rgbClr val="0000FF"/>
                </a:solidFill>
              </a:rPr>
              <a:t>0</a:t>
            </a:r>
            <a:endParaRPr lang="zh-CN" altLang="en-US" sz="1500" b="1" dirty="0">
              <a:solidFill>
                <a:srgbClr val="0000FF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65768" y="4995480"/>
            <a:ext cx="60720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rgbClr val="00B050"/>
                </a:solidFill>
              </a:rPr>
              <a:t>0</a:t>
            </a:r>
            <a:r>
              <a:rPr lang="zh-CN" altLang="en-US" sz="1500" b="1" dirty="0">
                <a:solidFill>
                  <a:srgbClr val="00B050"/>
                </a:solidFill>
              </a:rPr>
              <a:t>或者</a:t>
            </a:r>
            <a:r>
              <a:rPr lang="en-US" altLang="zh-CN" sz="1500" b="1" dirty="0">
                <a:solidFill>
                  <a:srgbClr val="00B050"/>
                </a:solidFill>
              </a:rPr>
              <a:t>1</a:t>
            </a:r>
            <a:r>
              <a:rPr lang="zh-CN" altLang="en-US" sz="1500" b="1" dirty="0">
                <a:solidFill>
                  <a:srgbClr val="00B050"/>
                </a:solidFill>
              </a:rPr>
              <a:t>：表示</a:t>
            </a:r>
            <a:r>
              <a:rPr lang="en-US" altLang="zh-CN" sz="1500" b="1" dirty="0">
                <a:solidFill>
                  <a:srgbClr val="00B050"/>
                </a:solidFill>
              </a:rPr>
              <a:t>button_out_d0</a:t>
            </a:r>
            <a:r>
              <a:rPr lang="zh-CN" altLang="en-US" sz="1500" b="1" dirty="0">
                <a:solidFill>
                  <a:srgbClr val="00B050"/>
                </a:solidFill>
              </a:rPr>
              <a:t>的</a:t>
            </a:r>
            <a:r>
              <a:rPr lang="en-US" altLang="zh-CN" sz="1500" b="1" dirty="0">
                <a:solidFill>
                  <a:srgbClr val="00B050"/>
                </a:solidFill>
              </a:rPr>
              <a:t>D</a:t>
            </a:r>
            <a:r>
              <a:rPr lang="zh-CN" altLang="en-US" sz="1500" b="1" dirty="0">
                <a:solidFill>
                  <a:srgbClr val="00B050"/>
                </a:solidFill>
              </a:rPr>
              <a:t>触发器</a:t>
            </a:r>
            <a:r>
              <a:rPr lang="en-US" altLang="zh-CN" sz="1500" b="1" dirty="0">
                <a:solidFill>
                  <a:srgbClr val="00B050"/>
                </a:solidFill>
              </a:rPr>
              <a:t>Q</a:t>
            </a:r>
            <a:r>
              <a:rPr lang="zh-CN" altLang="en-US" sz="1500" b="1" dirty="0">
                <a:solidFill>
                  <a:srgbClr val="00B050"/>
                </a:solidFill>
              </a:rPr>
              <a:t>的输出，上一个时钟的值；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65768" y="5367466"/>
            <a:ext cx="607204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500" b="1" dirty="0">
                <a:solidFill>
                  <a:srgbClr val="0000FF"/>
                </a:solidFill>
              </a:rPr>
              <a:t>0</a:t>
            </a:r>
            <a:r>
              <a:rPr lang="zh-CN" altLang="en-US" sz="1500" b="1" dirty="0">
                <a:solidFill>
                  <a:srgbClr val="0000FF"/>
                </a:solidFill>
              </a:rPr>
              <a:t>或者</a:t>
            </a:r>
            <a:r>
              <a:rPr lang="en-US" altLang="zh-CN" sz="1500" b="1" dirty="0">
                <a:solidFill>
                  <a:srgbClr val="0000FF"/>
                </a:solidFill>
              </a:rPr>
              <a:t>1</a:t>
            </a:r>
            <a:r>
              <a:rPr lang="zh-CN" altLang="en-US" sz="1500" b="1" dirty="0">
                <a:solidFill>
                  <a:srgbClr val="0000FF"/>
                </a:solidFill>
              </a:rPr>
              <a:t>：表示</a:t>
            </a:r>
            <a:r>
              <a:rPr lang="en-US" altLang="zh-CN" sz="1500" b="1" dirty="0" err="1">
                <a:solidFill>
                  <a:srgbClr val="0000FF"/>
                </a:solidFill>
              </a:rPr>
              <a:t>button_in</a:t>
            </a:r>
            <a:r>
              <a:rPr lang="zh-CN" altLang="en-US" sz="1500" b="1" dirty="0">
                <a:solidFill>
                  <a:srgbClr val="0000FF"/>
                </a:solidFill>
              </a:rPr>
              <a:t>的状态值，此刻时钟的值；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C94B7F3E-9819-66E6-02CC-A14AD55180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/>
              <a:t>在完成上述内容的基础上，可以自学实验板中数码管的工作原理，并完成数码管的例程；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/>
              <a:t>根据数码管的显示原理，并结合之前的</a:t>
            </a:r>
            <a:r>
              <a:rPr lang="en-US" altLang="zh-CN" dirty="0"/>
              <a:t>LED</a:t>
            </a:r>
            <a:r>
              <a:rPr lang="zh-CN" altLang="en-US" dirty="0"/>
              <a:t>和按键的作业，完成作业</a:t>
            </a:r>
            <a:r>
              <a:rPr lang="en-US" altLang="zh-CN" dirty="0"/>
              <a:t>2-2</a:t>
            </a:r>
            <a:r>
              <a:rPr lang="zh-CN" altLang="en-US" dirty="0"/>
              <a:t>的内容。</a:t>
            </a:r>
            <a:endParaRPr lang="en-US" altLang="zh-CN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9136877-9F67-A52F-444B-6A993358FFAA}"/>
              </a:ext>
            </a:extLst>
          </p:cNvPr>
          <p:cNvSpPr txBox="1"/>
          <p:nvPr/>
        </p:nvSpPr>
        <p:spPr>
          <a:xfrm>
            <a:off x="251520" y="404664"/>
            <a:ext cx="80648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进阶部分：</a:t>
            </a:r>
          </a:p>
        </p:txBody>
      </p:sp>
    </p:spTree>
    <p:extLst>
      <p:ext uri="{BB962C8B-B14F-4D97-AF65-F5344CB8AC3E}">
        <p14:creationId xmlns:p14="http://schemas.microsoft.com/office/powerpoint/2010/main" val="10729629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Keyboard and Segment LED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872873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40377" y="116632"/>
            <a:ext cx="287129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endParaRPr lang="zh-CN" altLang="en-US" sz="33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240377" y="1070489"/>
            <a:ext cx="7886700" cy="3263504"/>
          </a:xfrm>
        </p:spPr>
        <p:txBody>
          <a:bodyPr>
            <a:normAutofit/>
          </a:bodyPr>
          <a:lstStyle/>
          <a:p>
            <a:r>
              <a:rPr lang="zh-CN" altLang="en-US" sz="2800" dirty="0"/>
              <a:t>硬件电路</a:t>
            </a:r>
            <a:endParaRPr lang="en-US" altLang="zh-CN" sz="2800" dirty="0"/>
          </a:p>
          <a:p>
            <a:endParaRPr lang="zh-CN" altLang="en-US" sz="28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716796"/>
            <a:ext cx="6751358" cy="573654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40377" y="2852936"/>
            <a:ext cx="188335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00FF"/>
                </a:solidFill>
              </a:rPr>
              <a:t>数码管的所有驱动信号都是“低电平有效”。 </a:t>
            </a:r>
          </a:p>
        </p:txBody>
      </p:sp>
    </p:spTree>
    <p:extLst>
      <p:ext uri="{BB962C8B-B14F-4D97-AF65-F5344CB8AC3E}">
        <p14:creationId xmlns:p14="http://schemas.microsoft.com/office/powerpoint/2010/main" val="19759306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4934" y="1070489"/>
            <a:ext cx="287129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endParaRPr lang="zh-CN" altLang="en-US" sz="33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025" y="1822580"/>
            <a:ext cx="7044051" cy="387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711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67544" y="0"/>
            <a:ext cx="8229600" cy="1143000"/>
          </a:xfrm>
        </p:spPr>
        <p:txBody>
          <a:bodyPr/>
          <a:lstStyle/>
          <a:p>
            <a:r>
              <a:rPr lang="zh-CN" altLang="en-US" dirty="0"/>
              <a:t>点亮第一盏灯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268760"/>
            <a:ext cx="7019925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254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64934" y="1070489"/>
            <a:ext cx="287129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endParaRPr lang="zh-CN" altLang="en-US" sz="3300" dirty="0">
              <a:latin typeface="+mj-lt"/>
              <a:ea typeface="+mj-ea"/>
              <a:cs typeface="+mj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00269" y="1735078"/>
            <a:ext cx="6500497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100" b="1" dirty="0"/>
              <a:t>对于共阳极的数码管，显示数字和字符的编码如下：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33" y="2314553"/>
            <a:ext cx="8720708" cy="3177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4246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191" y="260648"/>
            <a:ext cx="287129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endParaRPr lang="zh-CN" altLang="en-US" sz="3300" dirty="0">
              <a:latin typeface="+mj-lt"/>
              <a:ea typeface="+mj-ea"/>
              <a:cs typeface="+mj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259632" y="934595"/>
            <a:ext cx="6500497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100" b="1" dirty="0"/>
              <a:t>对于共阳极的数码管，显示数字和字符的编码如下： 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423876"/>
            <a:ext cx="7076561" cy="518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9940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4" y="961790"/>
            <a:ext cx="287129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endParaRPr lang="zh-CN" altLang="en-US" sz="3300" dirty="0">
              <a:latin typeface="+mj-lt"/>
              <a:ea typeface="+mj-ea"/>
              <a:cs typeface="+mj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067" y="2051869"/>
            <a:ext cx="6713233" cy="287640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58369" y="5129650"/>
            <a:ext cx="83685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对于多位数码管，利用视觉暂留原理，快速交替显示，让眼睛看上去是多个数码管同时显示的。即分别选通各个数码管显示对应的数值，不断循环。 </a:t>
            </a:r>
            <a:endParaRPr lang="zh-CN" altLang="en-US" sz="24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78264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4" y="961790"/>
            <a:ext cx="287129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endParaRPr lang="zh-CN" altLang="en-US" sz="33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290" y="1734864"/>
            <a:ext cx="7049844" cy="310354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91120" y="5034406"/>
            <a:ext cx="7509931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1" dirty="0">
                <a:solidFill>
                  <a:srgbClr val="0000FF"/>
                </a:solidFill>
              </a:rPr>
              <a:t>seg_scan 模块就是实现这个轮流导通显示对应位置数值的程序</a:t>
            </a:r>
          </a:p>
        </p:txBody>
      </p:sp>
    </p:spTree>
    <p:extLst>
      <p:ext uri="{BB962C8B-B14F-4D97-AF65-F5344CB8AC3E}">
        <p14:creationId xmlns:p14="http://schemas.microsoft.com/office/powerpoint/2010/main" val="2061347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1520" y="207788"/>
            <a:ext cx="287129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endParaRPr lang="zh-CN" altLang="en-US" sz="33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67544" y="1029037"/>
            <a:ext cx="745779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b="1" dirty="0"/>
              <a:t>       应用共阳极数码管扫描的原理，使用 </a:t>
            </a:r>
            <a:r>
              <a:rPr lang="en-US" altLang="zh-CN" sz="2400" b="1" dirty="0"/>
              <a:t>6</a:t>
            </a:r>
            <a:r>
              <a:rPr lang="zh-CN" altLang="en-US" sz="2400" b="1" dirty="0"/>
              <a:t>个10位的计数器组成 6 位十进制计数器，将计数器的值送到数码管扫描模块显示。 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82" y="2777535"/>
            <a:ext cx="7825348" cy="1261742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61887" y="2315870"/>
            <a:ext cx="7333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源代码：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67544" y="4149080"/>
            <a:ext cx="7333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/>
              <a:t>Seg_test</a:t>
            </a:r>
            <a:r>
              <a:rPr lang="zh-CN" altLang="en-US" sz="2000" b="1" dirty="0"/>
              <a:t>： 顶层实体程序，分别调用计数模块（</a:t>
            </a:r>
            <a:r>
              <a:rPr lang="en-US" altLang="zh-CN" sz="2000" b="1" dirty="0"/>
              <a:t>count_m10</a:t>
            </a:r>
            <a:r>
              <a:rPr lang="zh-CN" altLang="en-US" sz="2000" b="1" dirty="0"/>
              <a:t>），数码管译码模块和数码管扫描显示模块实现。</a:t>
            </a:r>
            <a:endParaRPr lang="en-US" altLang="zh-CN" sz="2000" b="1" dirty="0"/>
          </a:p>
          <a:p>
            <a:endParaRPr lang="en-US" altLang="zh-CN" sz="2000" b="1" dirty="0"/>
          </a:p>
          <a:p>
            <a:r>
              <a:rPr lang="zh-CN" altLang="en-US" sz="2000" b="1" dirty="0"/>
              <a:t>（</a:t>
            </a:r>
            <a:r>
              <a:rPr lang="en-US" altLang="zh-CN" sz="2000" b="1" dirty="0"/>
              <a:t>1</a:t>
            </a:r>
            <a:r>
              <a:rPr lang="zh-CN" altLang="en-US" sz="2000" b="1" dirty="0"/>
              <a:t>）调用</a:t>
            </a:r>
            <a:r>
              <a:rPr lang="en-US" altLang="zh-CN" sz="2000" b="1" dirty="0"/>
              <a:t>6</a:t>
            </a:r>
            <a:r>
              <a:rPr lang="zh-CN" altLang="en-US" sz="2000" b="1" dirty="0"/>
              <a:t>次计数模块，实现十万位到个位的</a:t>
            </a:r>
            <a:r>
              <a:rPr lang="en-US" altLang="zh-CN" sz="2000" b="1" dirty="0"/>
              <a:t>10</a:t>
            </a:r>
            <a:r>
              <a:rPr lang="zh-CN" altLang="en-US" sz="2000" b="1" dirty="0"/>
              <a:t>进制计数。</a:t>
            </a:r>
            <a:endParaRPr lang="en-US" altLang="zh-CN" sz="2000" b="1" dirty="0"/>
          </a:p>
          <a:p>
            <a:r>
              <a:rPr lang="zh-CN" altLang="en-US" sz="2000" b="1" dirty="0"/>
              <a:t>（</a:t>
            </a:r>
            <a:r>
              <a:rPr lang="en-US" altLang="zh-CN" sz="2000" b="1" dirty="0"/>
              <a:t>2</a:t>
            </a:r>
            <a:r>
              <a:rPr lang="zh-CN" altLang="en-US" sz="2000" b="1" dirty="0"/>
              <a:t>）调用</a:t>
            </a:r>
            <a:r>
              <a:rPr lang="en-US" altLang="zh-CN" sz="2000" b="1" dirty="0"/>
              <a:t>6</a:t>
            </a:r>
            <a:r>
              <a:rPr lang="zh-CN" altLang="en-US" sz="2000" b="1" dirty="0"/>
              <a:t>次译码模块，对各个位的数字进行译码</a:t>
            </a:r>
            <a:endParaRPr lang="en-US" altLang="zh-CN" sz="2000" b="1" dirty="0"/>
          </a:p>
          <a:p>
            <a:r>
              <a:rPr lang="zh-CN" altLang="en-US" sz="2000" b="1" dirty="0"/>
              <a:t>（</a:t>
            </a:r>
            <a:r>
              <a:rPr lang="en-US" altLang="zh-CN" sz="2000" b="1" dirty="0"/>
              <a:t>3</a:t>
            </a:r>
            <a:r>
              <a:rPr lang="zh-CN" altLang="en-US" sz="2000" b="1" dirty="0"/>
              <a:t>）调用</a:t>
            </a:r>
            <a:r>
              <a:rPr lang="en-US" altLang="zh-CN" sz="2000" b="1" dirty="0"/>
              <a:t>1</a:t>
            </a:r>
            <a:r>
              <a:rPr lang="zh-CN" altLang="en-US" sz="2000" b="1" dirty="0"/>
              <a:t>次扫描模块，实现</a:t>
            </a:r>
            <a:r>
              <a:rPr lang="en-US" altLang="zh-CN" sz="2000" b="1" dirty="0"/>
              <a:t>6</a:t>
            </a:r>
            <a:r>
              <a:rPr lang="zh-CN" altLang="en-US" sz="2000" b="1" dirty="0"/>
              <a:t>位数字的每秒</a:t>
            </a:r>
            <a:r>
              <a:rPr lang="en-US" altLang="zh-CN" sz="2000" b="1" dirty="0"/>
              <a:t>200</a:t>
            </a:r>
            <a:r>
              <a:rPr lang="zh-CN" altLang="en-US" sz="2000" b="1" dirty="0"/>
              <a:t>次的轮流显示。</a:t>
            </a:r>
          </a:p>
        </p:txBody>
      </p:sp>
    </p:spTree>
    <p:extLst>
      <p:ext uri="{BB962C8B-B14F-4D97-AF65-F5344CB8AC3E}">
        <p14:creationId xmlns:p14="http://schemas.microsoft.com/office/powerpoint/2010/main" val="34531779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4" y="961790"/>
            <a:ext cx="6647558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r>
              <a:rPr lang="en-US" altLang="zh-CN" sz="3300" dirty="0"/>
              <a:t>——</a:t>
            </a:r>
            <a:r>
              <a:rPr lang="zh-CN" altLang="en-US" sz="3300" b="1" dirty="0">
                <a:solidFill>
                  <a:srgbClr val="0000FF"/>
                </a:solidFill>
              </a:rPr>
              <a:t>seg_</a:t>
            </a:r>
            <a:r>
              <a:rPr lang="en-US" altLang="zh-CN" sz="3300" b="1" dirty="0" err="1">
                <a:solidFill>
                  <a:srgbClr val="0000FF"/>
                </a:solidFill>
              </a:rPr>
              <a:t>scan.v</a:t>
            </a:r>
            <a:endParaRPr lang="zh-CN" altLang="en-US" sz="3300" b="1" dirty="0">
              <a:solidFill>
                <a:srgbClr val="0000FF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0" y="1916832"/>
            <a:ext cx="924183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/>
              <a:t>module seg_scan(</a:t>
            </a:r>
          </a:p>
          <a:p>
            <a:r>
              <a:rPr lang="zh-CN" altLang="en-US" b="1" dirty="0"/>
              <a:t>	input           clk,</a:t>
            </a:r>
          </a:p>
          <a:p>
            <a:r>
              <a:rPr lang="zh-CN" altLang="en-US" b="1" dirty="0"/>
              <a:t>	input           rst_n,</a:t>
            </a:r>
          </a:p>
          <a:p>
            <a:r>
              <a:rPr lang="zh-CN" altLang="en-US" b="1" dirty="0"/>
              <a:t>	output reg[5:0] seg_sel,      //digital led chip select</a:t>
            </a:r>
          </a:p>
          <a:p>
            <a:r>
              <a:rPr lang="zh-CN" altLang="en-US" b="1" dirty="0"/>
              <a:t>	output reg[7:0] seg_data,     //eight segment digital tube output,MSB is   </a:t>
            </a:r>
            <a:endParaRPr lang="en-US" altLang="zh-CN" b="1" dirty="0"/>
          </a:p>
          <a:p>
            <a:r>
              <a:rPr lang="en-US" altLang="zh-CN" b="1" dirty="0"/>
              <a:t>                                                         //</a:t>
            </a:r>
            <a:r>
              <a:rPr lang="zh-CN" altLang="en-US" b="1" dirty="0"/>
              <a:t>the decimal point</a:t>
            </a:r>
          </a:p>
          <a:p>
            <a:r>
              <a:rPr lang="zh-CN" altLang="en-US" b="1" dirty="0"/>
              <a:t>	input[7:0]      seg_data_0,</a:t>
            </a:r>
          </a:p>
          <a:p>
            <a:r>
              <a:rPr lang="zh-CN" altLang="en-US" b="1" dirty="0"/>
              <a:t>	input[7:0]      seg_data_1,</a:t>
            </a:r>
          </a:p>
          <a:p>
            <a:r>
              <a:rPr lang="zh-CN" altLang="en-US" b="1" dirty="0"/>
              <a:t>	input[7:0]      seg_data_2,</a:t>
            </a:r>
          </a:p>
          <a:p>
            <a:r>
              <a:rPr lang="zh-CN" altLang="en-US" b="1" dirty="0"/>
              <a:t>	input[7:0]      seg_data_3,</a:t>
            </a:r>
          </a:p>
          <a:p>
            <a:r>
              <a:rPr lang="zh-CN" altLang="en-US" b="1" dirty="0"/>
              <a:t>	input[7:0]      seg_data_4,</a:t>
            </a:r>
          </a:p>
          <a:p>
            <a:r>
              <a:rPr lang="zh-CN" altLang="en-US" b="1" dirty="0"/>
              <a:t>	input[7:0]      seg_data_5</a:t>
            </a:r>
          </a:p>
          <a:p>
            <a:r>
              <a:rPr lang="zh-CN" altLang="en-US" b="1" dirty="0"/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552199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4" y="961790"/>
            <a:ext cx="7041383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r>
              <a:rPr lang="en-US" altLang="zh-CN" sz="3300" dirty="0"/>
              <a:t>——</a:t>
            </a:r>
            <a:r>
              <a:rPr lang="zh-CN" altLang="en-US" sz="3300" b="1" dirty="0">
                <a:solidFill>
                  <a:srgbClr val="0000FF"/>
                </a:solidFill>
              </a:rPr>
              <a:t>seg_</a:t>
            </a:r>
            <a:r>
              <a:rPr lang="en-US" altLang="zh-CN" sz="3300" b="1" dirty="0" err="1">
                <a:solidFill>
                  <a:srgbClr val="0000FF"/>
                </a:solidFill>
              </a:rPr>
              <a:t>scan.v</a:t>
            </a:r>
            <a:endParaRPr lang="zh-CN" altLang="en-US" sz="3300" b="1" dirty="0">
              <a:solidFill>
                <a:srgbClr val="0000FF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75765" y="2420888"/>
            <a:ext cx="906823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/>
              <a:t>parameter SCAN_FREQ = 200;     //scan frequency </a:t>
            </a:r>
            <a:r>
              <a:rPr lang="en-US" altLang="zh-CN" b="1" dirty="0">
                <a:solidFill>
                  <a:srgbClr val="0000FF"/>
                </a:solidFill>
              </a:rPr>
              <a:t>6</a:t>
            </a:r>
            <a:r>
              <a:rPr lang="zh-CN" altLang="en-US" b="1" dirty="0">
                <a:solidFill>
                  <a:srgbClr val="0000FF"/>
                </a:solidFill>
              </a:rPr>
              <a:t>个</a:t>
            </a:r>
            <a:r>
              <a:rPr lang="en-US" altLang="zh-CN" b="1" dirty="0" err="1">
                <a:solidFill>
                  <a:srgbClr val="0000FF"/>
                </a:solidFill>
              </a:rPr>
              <a:t>Seg</a:t>
            </a:r>
            <a:r>
              <a:rPr lang="en-US" altLang="zh-CN" b="1" dirty="0">
                <a:solidFill>
                  <a:srgbClr val="0000FF"/>
                </a:solidFill>
              </a:rPr>
              <a:t>-led</a:t>
            </a:r>
            <a:r>
              <a:rPr lang="zh-CN" altLang="en-US" b="1" dirty="0">
                <a:solidFill>
                  <a:srgbClr val="0000FF"/>
                </a:solidFill>
              </a:rPr>
              <a:t>每秒显示</a:t>
            </a:r>
            <a:r>
              <a:rPr lang="en-US" altLang="zh-CN" b="1" dirty="0">
                <a:solidFill>
                  <a:srgbClr val="0000FF"/>
                </a:solidFill>
              </a:rPr>
              <a:t>200</a:t>
            </a:r>
            <a:r>
              <a:rPr lang="zh-CN" altLang="en-US" b="1" dirty="0">
                <a:solidFill>
                  <a:srgbClr val="0000FF"/>
                </a:solidFill>
              </a:rPr>
              <a:t>次</a:t>
            </a:r>
          </a:p>
          <a:p>
            <a:pPr>
              <a:lnSpc>
                <a:spcPct val="150000"/>
              </a:lnSpc>
            </a:pP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zh-CN" altLang="en-US" b="1" dirty="0"/>
              <a:t>parameter CLK_FREQ = 50000000; //clock frequency</a:t>
            </a:r>
          </a:p>
          <a:p>
            <a:pPr>
              <a:lnSpc>
                <a:spcPct val="150000"/>
              </a:lnSpc>
            </a:pPr>
            <a:endParaRPr lang="zh-CN" altLang="en-US" b="1" dirty="0"/>
          </a:p>
          <a:p>
            <a:pPr>
              <a:lnSpc>
                <a:spcPct val="150000"/>
              </a:lnSpc>
            </a:pPr>
            <a:r>
              <a:rPr lang="zh-CN" altLang="en-US" b="1" dirty="0"/>
              <a:t>parameter SCAN_COUNT = CLK_FREQ /(SCAN_FREQ * </a:t>
            </a:r>
            <a:r>
              <a:rPr lang="zh-CN" altLang="en-US" b="1" dirty="0">
                <a:solidFill>
                  <a:srgbClr val="FF0000"/>
                </a:solidFill>
              </a:rPr>
              <a:t>6</a:t>
            </a:r>
            <a:r>
              <a:rPr lang="zh-CN" altLang="en-US" b="1" dirty="0"/>
              <a:t>) - 1;  </a:t>
            </a:r>
            <a:endParaRPr lang="en-US" altLang="zh-CN" b="1" dirty="0"/>
          </a:p>
          <a:p>
            <a:pPr>
              <a:lnSpc>
                <a:spcPct val="150000"/>
              </a:lnSpc>
            </a:pPr>
            <a:r>
              <a:rPr lang="en-US" altLang="zh-CN" b="1" dirty="0"/>
              <a:t>                                           //</a:t>
            </a:r>
            <a:r>
              <a:rPr lang="zh-CN" altLang="en-US" b="1" dirty="0"/>
              <a:t>约为</a:t>
            </a:r>
            <a:r>
              <a:rPr lang="en-US" altLang="zh-CN" b="1" dirty="0"/>
              <a:t>41666</a:t>
            </a:r>
            <a:endParaRPr lang="zh-CN" altLang="en-US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582930" y="1657350"/>
            <a:ext cx="816102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rgbClr val="0000FF"/>
                </a:solidFill>
              </a:rPr>
              <a:t>每个</a:t>
            </a:r>
            <a:r>
              <a:rPr lang="en-US" altLang="zh-CN" sz="2100" b="1" dirty="0">
                <a:solidFill>
                  <a:srgbClr val="0000FF"/>
                </a:solidFill>
              </a:rPr>
              <a:t>Segment LED</a:t>
            </a:r>
            <a:r>
              <a:rPr lang="zh-CN" altLang="en-US" sz="2100" b="1" dirty="0">
                <a:solidFill>
                  <a:srgbClr val="0000FF"/>
                </a:solidFill>
              </a:rPr>
              <a:t>显示的持续时间，</a:t>
            </a:r>
          </a:p>
        </p:txBody>
      </p:sp>
    </p:spTree>
    <p:extLst>
      <p:ext uri="{BB962C8B-B14F-4D97-AF65-F5344CB8AC3E}">
        <p14:creationId xmlns:p14="http://schemas.microsoft.com/office/powerpoint/2010/main" val="26032177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7504" y="197784"/>
            <a:ext cx="2871299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endParaRPr lang="zh-CN" altLang="en-US" sz="3300" dirty="0">
              <a:latin typeface="+mj-lt"/>
              <a:ea typeface="+mj-ea"/>
              <a:cs typeface="+mj-c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439144" y="1186998"/>
            <a:ext cx="770485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/>
              <a:t>always@(posedge clk or negedge rst_n)</a:t>
            </a:r>
          </a:p>
          <a:p>
            <a:r>
              <a:rPr lang="zh-CN" altLang="en-US" sz="1600" dirty="0"/>
              <a:t>begin</a:t>
            </a:r>
          </a:p>
          <a:p>
            <a:r>
              <a:rPr lang="zh-CN" altLang="en-US" sz="1600" dirty="0"/>
              <a:t>	if(rst_n == 1'b0)</a:t>
            </a:r>
          </a:p>
          <a:p>
            <a:r>
              <a:rPr lang="zh-CN" altLang="en-US" sz="1600" dirty="0"/>
              <a:t>	begin</a:t>
            </a:r>
          </a:p>
          <a:p>
            <a:r>
              <a:rPr lang="zh-CN" altLang="en-US" sz="1600" dirty="0"/>
              <a:t>		scan_timer &lt;= 32'd0;</a:t>
            </a:r>
          </a:p>
          <a:p>
            <a:r>
              <a:rPr lang="zh-CN" altLang="en-US" sz="1600" dirty="0"/>
              <a:t>		scan_sel &lt;= 4'd0;</a:t>
            </a:r>
          </a:p>
          <a:p>
            <a:r>
              <a:rPr lang="zh-CN" altLang="en-US" sz="1600" dirty="0"/>
              <a:t>	end</a:t>
            </a:r>
          </a:p>
          <a:p>
            <a:r>
              <a:rPr lang="zh-CN" altLang="en-US" sz="1600" dirty="0"/>
              <a:t>	else </a:t>
            </a:r>
            <a:endParaRPr lang="en-US" altLang="zh-CN" sz="1600" dirty="0"/>
          </a:p>
          <a:p>
            <a:r>
              <a:rPr lang="en-US" altLang="zh-CN" sz="1600" dirty="0"/>
              <a:t>	</a:t>
            </a:r>
            <a:r>
              <a:rPr lang="zh-CN" altLang="en-US" sz="1600" dirty="0"/>
              <a:t>if(</a:t>
            </a:r>
            <a:r>
              <a:rPr lang="zh-CN" altLang="en-US" sz="1600" b="1" dirty="0">
                <a:solidFill>
                  <a:srgbClr val="0000FF"/>
                </a:solidFill>
              </a:rPr>
              <a:t>scan_timer &gt;= SCAN_COUNT</a:t>
            </a:r>
            <a:r>
              <a:rPr lang="zh-CN" altLang="en-US" sz="1600" dirty="0"/>
              <a:t>)</a:t>
            </a:r>
          </a:p>
          <a:p>
            <a:r>
              <a:rPr lang="zh-CN" altLang="en-US" sz="1600" dirty="0"/>
              <a:t>	begin</a:t>
            </a:r>
          </a:p>
          <a:p>
            <a:r>
              <a:rPr lang="zh-CN" altLang="en-US" sz="1600" dirty="0"/>
              <a:t>		scan_timer &lt;= 32'd0;</a:t>
            </a:r>
          </a:p>
          <a:p>
            <a:r>
              <a:rPr lang="zh-CN" altLang="en-US" sz="1600" dirty="0"/>
              <a:t>		</a:t>
            </a:r>
            <a:r>
              <a:rPr lang="zh-CN" altLang="en-US" sz="1600" b="1" dirty="0">
                <a:solidFill>
                  <a:srgbClr val="FF0000"/>
                </a:solidFill>
              </a:rPr>
              <a:t>if(scan_sel == 4'd5)</a:t>
            </a:r>
          </a:p>
          <a:p>
            <a:r>
              <a:rPr lang="zh-CN" altLang="en-US" sz="1600" b="1" dirty="0">
                <a:solidFill>
                  <a:srgbClr val="FF0000"/>
                </a:solidFill>
              </a:rPr>
              <a:t>			scan_sel &lt;= 4'd0;</a:t>
            </a:r>
          </a:p>
          <a:p>
            <a:r>
              <a:rPr lang="zh-CN" altLang="en-US" sz="1600" dirty="0"/>
              <a:t>		else</a:t>
            </a:r>
          </a:p>
          <a:p>
            <a:r>
              <a:rPr lang="zh-CN" altLang="en-US" sz="1600" dirty="0"/>
              <a:t>			</a:t>
            </a:r>
            <a:r>
              <a:rPr lang="zh-CN" altLang="en-US" sz="1600" b="1" dirty="0">
                <a:solidFill>
                  <a:srgbClr val="FF0000"/>
                </a:solidFill>
              </a:rPr>
              <a:t>scan_sel &lt;= scan_sel + 4'd1;</a:t>
            </a:r>
          </a:p>
          <a:p>
            <a:r>
              <a:rPr lang="zh-CN" altLang="en-US" sz="1600" dirty="0"/>
              <a:t>	</a:t>
            </a:r>
            <a:r>
              <a:rPr lang="en-US" altLang="zh-CN" sz="1600" dirty="0"/>
              <a:t>	</a:t>
            </a:r>
            <a:r>
              <a:rPr lang="zh-CN" altLang="en-US" sz="1600" dirty="0"/>
              <a:t>end</a:t>
            </a:r>
          </a:p>
          <a:p>
            <a:r>
              <a:rPr lang="zh-CN" altLang="en-US" sz="1600" dirty="0"/>
              <a:t>	else</a:t>
            </a:r>
          </a:p>
          <a:p>
            <a:r>
              <a:rPr lang="zh-CN" altLang="en-US" sz="1600" dirty="0"/>
              <a:t>		begin</a:t>
            </a:r>
          </a:p>
          <a:p>
            <a:r>
              <a:rPr lang="zh-CN" altLang="en-US" sz="1600" dirty="0"/>
              <a:t>			</a:t>
            </a:r>
            <a:r>
              <a:rPr lang="zh-CN" altLang="en-US" sz="1600" b="1" dirty="0">
                <a:solidFill>
                  <a:srgbClr val="0000FF"/>
                </a:solidFill>
              </a:rPr>
              <a:t>scan_timer &lt;= scan_timer + 32'd1</a:t>
            </a:r>
            <a:r>
              <a:rPr lang="zh-CN" altLang="en-US" sz="1600" dirty="0"/>
              <a:t>;</a:t>
            </a:r>
          </a:p>
          <a:p>
            <a:r>
              <a:rPr lang="zh-CN" altLang="en-US" sz="1600" dirty="0"/>
              <a:t>		end</a:t>
            </a:r>
          </a:p>
          <a:p>
            <a:r>
              <a:rPr lang="zh-CN" altLang="en-US" sz="1600" dirty="0"/>
              <a:t>end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211960" y="260648"/>
            <a:ext cx="4248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当</a:t>
            </a:r>
            <a:r>
              <a:rPr lang="en-US" altLang="zh-CN" b="1" dirty="0">
                <a:solidFill>
                  <a:srgbClr val="0000FF"/>
                </a:solidFill>
              </a:rPr>
              <a:t>SCAN_TIMER</a:t>
            </a:r>
            <a:r>
              <a:rPr lang="zh-CN" altLang="en-US" b="1" dirty="0">
                <a:solidFill>
                  <a:srgbClr val="0000FF"/>
                </a:solidFill>
              </a:rPr>
              <a:t>计数值满了以后，</a:t>
            </a:r>
            <a:r>
              <a:rPr lang="en-US" altLang="zh-CN" b="1" dirty="0">
                <a:solidFill>
                  <a:srgbClr val="0000FF"/>
                </a:solidFill>
              </a:rPr>
              <a:t>SCAN_SEL </a:t>
            </a:r>
            <a:r>
              <a:rPr lang="zh-CN" altLang="en-US" b="1" dirty="0">
                <a:solidFill>
                  <a:srgbClr val="0000FF"/>
                </a:solidFill>
              </a:rPr>
              <a:t>控制</a:t>
            </a:r>
            <a:r>
              <a:rPr lang="en-US" altLang="zh-CN" b="1" dirty="0" err="1">
                <a:solidFill>
                  <a:srgbClr val="0000FF"/>
                </a:solidFill>
              </a:rPr>
              <a:t>Seg</a:t>
            </a:r>
            <a:r>
              <a:rPr lang="en-US" altLang="zh-CN" b="1" dirty="0">
                <a:solidFill>
                  <a:srgbClr val="0000FF"/>
                </a:solidFill>
              </a:rPr>
              <a:t>-LED</a:t>
            </a:r>
            <a:r>
              <a:rPr lang="zh-CN" altLang="en-US" b="1" dirty="0">
                <a:solidFill>
                  <a:srgbClr val="0000FF"/>
                </a:solidFill>
              </a:rPr>
              <a:t>位置不断循环，</a:t>
            </a:r>
          </a:p>
        </p:txBody>
      </p:sp>
      <p:sp>
        <p:nvSpPr>
          <p:cNvPr id="5" name="矩形 4"/>
          <p:cNvSpPr/>
          <p:nvPr/>
        </p:nvSpPr>
        <p:spPr>
          <a:xfrm>
            <a:off x="467544" y="693956"/>
            <a:ext cx="24064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/>
              <a:t>——</a:t>
            </a:r>
            <a:r>
              <a:rPr lang="zh-CN" altLang="en-US" sz="2400" b="1" dirty="0">
                <a:solidFill>
                  <a:srgbClr val="0000FF"/>
                </a:solidFill>
              </a:rPr>
              <a:t>seg_</a:t>
            </a:r>
            <a:r>
              <a:rPr lang="en-US" altLang="zh-CN" sz="2400" b="1" dirty="0" err="1">
                <a:solidFill>
                  <a:srgbClr val="0000FF"/>
                </a:solidFill>
              </a:rPr>
              <a:t>scan.v</a:t>
            </a:r>
            <a:endParaRPr lang="zh-CN" altLang="en-US" sz="2400" b="1" dirty="0">
              <a:solidFill>
                <a:srgbClr val="0000FF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51520" y="1916832"/>
            <a:ext cx="1728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定时控制部分：</a:t>
            </a:r>
            <a:endParaRPr lang="en-US" altLang="zh-CN" b="1" dirty="0">
              <a:solidFill>
                <a:srgbClr val="0000FF"/>
              </a:solidFill>
            </a:endParaRPr>
          </a:p>
          <a:p>
            <a:endParaRPr lang="en-US" altLang="zh-CN" b="1" dirty="0">
              <a:solidFill>
                <a:srgbClr val="0000FF"/>
              </a:solidFill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每个数码管点亮显示的时间：</a:t>
            </a:r>
            <a:r>
              <a:rPr lang="en-US" altLang="zh-CN" b="1" dirty="0" err="1">
                <a:solidFill>
                  <a:srgbClr val="0000FF"/>
                </a:solidFill>
              </a:rPr>
              <a:t>Scan_timer</a:t>
            </a:r>
            <a:r>
              <a:rPr lang="en-US" altLang="zh-CN" b="1" dirty="0">
                <a:solidFill>
                  <a:srgbClr val="0000FF"/>
                </a:solidFill>
              </a:rPr>
              <a:t>,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最大时间：</a:t>
            </a:r>
            <a:r>
              <a:rPr lang="en-US" altLang="zh-CN" b="1" dirty="0">
                <a:solidFill>
                  <a:srgbClr val="0000FF"/>
                </a:solidFill>
              </a:rPr>
              <a:t>SCAN_COUNT</a:t>
            </a:r>
          </a:p>
          <a:p>
            <a:endParaRPr lang="en-US" altLang="zh-CN" b="1" dirty="0">
              <a:solidFill>
                <a:srgbClr val="0000FF"/>
              </a:solidFill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扫描显示数码管的位置：</a:t>
            </a:r>
            <a:endParaRPr lang="en-US" altLang="zh-CN" b="1" dirty="0">
              <a:solidFill>
                <a:srgbClr val="0000FF"/>
              </a:solidFill>
            </a:endParaRPr>
          </a:p>
          <a:p>
            <a:r>
              <a:rPr lang="en-US" altLang="zh-CN" b="1" dirty="0" err="1">
                <a:solidFill>
                  <a:srgbClr val="0000FF"/>
                </a:solidFill>
              </a:rPr>
              <a:t>Scan_sel</a:t>
            </a:r>
            <a:r>
              <a:rPr lang="en-US" altLang="zh-CN" b="1" dirty="0">
                <a:solidFill>
                  <a:srgbClr val="0000FF"/>
                </a:solidFill>
              </a:rPr>
              <a:t>,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数值范围</a:t>
            </a:r>
            <a:r>
              <a:rPr lang="en-US" altLang="zh-CN" b="1" dirty="0">
                <a:solidFill>
                  <a:srgbClr val="0000FF"/>
                </a:solidFill>
              </a:rPr>
              <a:t>0-5</a:t>
            </a:r>
            <a:r>
              <a:rPr lang="zh-CN" altLang="en-US" b="1" dirty="0">
                <a:solidFill>
                  <a:srgbClr val="0000FF"/>
                </a:solidFill>
              </a:rPr>
              <a:t>，共</a:t>
            </a:r>
            <a:r>
              <a:rPr lang="en-US" altLang="zh-CN" b="1" dirty="0">
                <a:solidFill>
                  <a:srgbClr val="0000FF"/>
                </a:solidFill>
              </a:rPr>
              <a:t>6</a:t>
            </a:r>
            <a:r>
              <a:rPr lang="zh-CN" altLang="en-US" b="1" dirty="0">
                <a:solidFill>
                  <a:srgbClr val="0000FF"/>
                </a:solidFill>
              </a:rPr>
              <a:t>个数码管；</a:t>
            </a:r>
            <a:endParaRPr lang="en-US" altLang="zh-CN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3640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3" y="961790"/>
            <a:ext cx="684447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r>
              <a:rPr lang="en-US" altLang="zh-CN" sz="3300" dirty="0"/>
              <a:t>——</a:t>
            </a:r>
            <a:r>
              <a:rPr lang="zh-CN" altLang="en-US" sz="3300" b="1" dirty="0">
                <a:solidFill>
                  <a:srgbClr val="0000FF"/>
                </a:solidFill>
              </a:rPr>
              <a:t>seg_</a:t>
            </a:r>
            <a:r>
              <a:rPr lang="en-US" altLang="zh-CN" sz="3300" b="1" dirty="0" err="1">
                <a:solidFill>
                  <a:srgbClr val="0000FF"/>
                </a:solidFill>
              </a:rPr>
              <a:t>scan.v</a:t>
            </a:r>
            <a:endParaRPr lang="zh-CN" altLang="en-US" sz="3300" b="1" dirty="0">
              <a:solidFill>
                <a:srgbClr val="0000FF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2440858" y="1927163"/>
            <a:ext cx="6858000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500" dirty="0"/>
              <a:t>begin</a:t>
            </a:r>
          </a:p>
          <a:p>
            <a:r>
              <a:rPr lang="zh-CN" altLang="en-US" sz="1500" dirty="0"/>
              <a:t>		case(scan_sel)</a:t>
            </a:r>
          </a:p>
          <a:p>
            <a:r>
              <a:rPr lang="zh-CN" altLang="en-US" sz="1500" dirty="0"/>
              <a:t>			//first digital led</a:t>
            </a:r>
          </a:p>
          <a:p>
            <a:r>
              <a:rPr lang="zh-CN" altLang="en-US" sz="1500" dirty="0"/>
              <a:t>			</a:t>
            </a:r>
            <a:r>
              <a:rPr lang="zh-CN" altLang="en-US" sz="1500" b="1" dirty="0">
                <a:solidFill>
                  <a:srgbClr val="FF0000"/>
                </a:solidFill>
              </a:rPr>
              <a:t>4'd0:</a:t>
            </a:r>
          </a:p>
          <a:p>
            <a:r>
              <a:rPr lang="zh-CN" altLang="en-US" sz="1500" dirty="0"/>
              <a:t>			begin</a:t>
            </a:r>
          </a:p>
          <a:p>
            <a:r>
              <a:rPr lang="zh-CN" altLang="en-US" sz="1500" dirty="0"/>
              <a:t>				seg_sel &lt;= </a:t>
            </a:r>
            <a:r>
              <a:rPr lang="zh-CN" altLang="en-US" sz="1500" b="1" dirty="0">
                <a:solidFill>
                  <a:srgbClr val="FF0000"/>
                </a:solidFill>
              </a:rPr>
              <a:t>6'b11_1110</a:t>
            </a:r>
            <a:r>
              <a:rPr lang="zh-CN" altLang="en-US" sz="1500" dirty="0"/>
              <a:t>;</a:t>
            </a:r>
          </a:p>
          <a:p>
            <a:r>
              <a:rPr lang="zh-CN" altLang="en-US" sz="1500" dirty="0"/>
              <a:t>				seg_data &lt;= seg_data_0;</a:t>
            </a:r>
          </a:p>
          <a:p>
            <a:r>
              <a:rPr lang="zh-CN" altLang="en-US" sz="1500" dirty="0"/>
              <a:t>			end</a:t>
            </a:r>
          </a:p>
          <a:p>
            <a:r>
              <a:rPr lang="zh-CN" altLang="en-US" sz="1500" dirty="0"/>
              <a:t>			//second digital led</a:t>
            </a:r>
          </a:p>
          <a:p>
            <a:r>
              <a:rPr lang="zh-CN" altLang="en-US" sz="1500" dirty="0"/>
              <a:t>			</a:t>
            </a:r>
            <a:r>
              <a:rPr lang="zh-CN" altLang="en-US" sz="1500" b="1" dirty="0">
                <a:solidFill>
                  <a:srgbClr val="FF0000"/>
                </a:solidFill>
              </a:rPr>
              <a:t>4'd1:</a:t>
            </a:r>
          </a:p>
          <a:p>
            <a:r>
              <a:rPr lang="zh-CN" altLang="en-US" sz="1500" dirty="0"/>
              <a:t>			begin</a:t>
            </a:r>
          </a:p>
          <a:p>
            <a:r>
              <a:rPr lang="zh-CN" altLang="en-US" sz="1500" dirty="0"/>
              <a:t>				seg_sel &lt;= </a:t>
            </a:r>
            <a:r>
              <a:rPr lang="zh-CN" altLang="en-US" sz="1500" b="1" dirty="0">
                <a:solidFill>
                  <a:srgbClr val="FF0000"/>
                </a:solidFill>
              </a:rPr>
              <a:t>6'b11_1101</a:t>
            </a:r>
            <a:r>
              <a:rPr lang="zh-CN" altLang="en-US" sz="1500" dirty="0"/>
              <a:t>;</a:t>
            </a:r>
          </a:p>
          <a:p>
            <a:r>
              <a:rPr lang="zh-CN" altLang="en-US" sz="1500" dirty="0"/>
              <a:t>				seg_data &lt;= seg_data_1;</a:t>
            </a:r>
          </a:p>
          <a:p>
            <a:r>
              <a:rPr lang="zh-CN" altLang="en-US" sz="1500" dirty="0"/>
              <a:t>			end</a:t>
            </a:r>
          </a:p>
          <a:p>
            <a:r>
              <a:rPr lang="zh-CN" altLang="en-US" sz="1500" dirty="0"/>
              <a:t>			//...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25108" y="2492896"/>
            <a:ext cx="38868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0000FF"/>
                </a:solidFill>
              </a:rPr>
              <a:t>硬件控制部分：</a:t>
            </a:r>
            <a:endParaRPr lang="en-US" altLang="zh-CN" sz="2400" b="1" dirty="0">
              <a:solidFill>
                <a:srgbClr val="0000FF"/>
              </a:solidFill>
            </a:endParaRPr>
          </a:p>
          <a:p>
            <a:endParaRPr lang="en-US" altLang="zh-CN" sz="2400" b="1" dirty="0">
              <a:solidFill>
                <a:srgbClr val="0000FF"/>
              </a:solidFill>
            </a:endParaRPr>
          </a:p>
          <a:p>
            <a:r>
              <a:rPr lang="zh-CN" altLang="en-US" sz="2400" b="1" dirty="0">
                <a:solidFill>
                  <a:srgbClr val="0000FF"/>
                </a:solidFill>
              </a:rPr>
              <a:t>通过</a:t>
            </a:r>
            <a:r>
              <a:rPr lang="en-US" altLang="zh-CN" sz="2400" b="1" dirty="0">
                <a:solidFill>
                  <a:srgbClr val="0000FF"/>
                </a:solidFill>
              </a:rPr>
              <a:t>case</a:t>
            </a:r>
            <a:r>
              <a:rPr lang="zh-CN" altLang="en-US" sz="2400" b="1" dirty="0">
                <a:solidFill>
                  <a:srgbClr val="0000FF"/>
                </a:solidFill>
              </a:rPr>
              <a:t>语句，将被选中显示的</a:t>
            </a:r>
            <a:r>
              <a:rPr lang="en-US" altLang="zh-CN" sz="2400" b="1" dirty="0" err="1">
                <a:solidFill>
                  <a:srgbClr val="0000FF"/>
                </a:solidFill>
              </a:rPr>
              <a:t>seg_led</a:t>
            </a:r>
            <a:r>
              <a:rPr lang="zh-CN" altLang="en-US" sz="2400" b="1" dirty="0">
                <a:solidFill>
                  <a:srgbClr val="0000FF"/>
                </a:solidFill>
              </a:rPr>
              <a:t>的选通引脚清零（选中），</a:t>
            </a:r>
            <a:endParaRPr lang="en-US" altLang="zh-CN" sz="2400" b="1" dirty="0">
              <a:solidFill>
                <a:srgbClr val="0000FF"/>
              </a:solidFill>
            </a:endParaRPr>
          </a:p>
          <a:p>
            <a:r>
              <a:rPr lang="zh-CN" altLang="en-US" sz="2400" b="1" dirty="0">
                <a:solidFill>
                  <a:srgbClr val="0000FF"/>
                </a:solidFill>
              </a:rPr>
              <a:t>硬件引脚：</a:t>
            </a:r>
            <a:r>
              <a:rPr lang="en-US" altLang="zh-CN" sz="2400" b="1" dirty="0" err="1">
                <a:solidFill>
                  <a:srgbClr val="0000FF"/>
                </a:solidFill>
              </a:rPr>
              <a:t>seg_sel</a:t>
            </a:r>
            <a:r>
              <a:rPr lang="zh-CN" altLang="en-US" sz="2400" b="1" dirty="0">
                <a:solidFill>
                  <a:srgbClr val="0000FF"/>
                </a:solidFill>
              </a:rPr>
              <a:t>的输出</a:t>
            </a:r>
            <a:endParaRPr lang="en-US" altLang="zh-CN" sz="2400" b="1" dirty="0">
              <a:solidFill>
                <a:srgbClr val="0000FF"/>
              </a:solidFill>
            </a:endParaRPr>
          </a:p>
          <a:p>
            <a:r>
              <a:rPr lang="zh-CN" altLang="en-US" sz="2400" b="1" dirty="0">
                <a:solidFill>
                  <a:srgbClr val="0000FF"/>
                </a:solidFill>
              </a:rPr>
              <a:t>硬件引脚：</a:t>
            </a:r>
            <a:r>
              <a:rPr lang="en-US" altLang="zh-CN" sz="2400" b="1" dirty="0" err="1">
                <a:solidFill>
                  <a:srgbClr val="0000FF"/>
                </a:solidFill>
              </a:rPr>
              <a:t>seg_data</a:t>
            </a:r>
            <a:r>
              <a:rPr lang="zh-CN" altLang="en-US" sz="2400" b="1" dirty="0">
                <a:solidFill>
                  <a:srgbClr val="0000FF"/>
                </a:solidFill>
              </a:rPr>
              <a:t>的输出</a:t>
            </a:r>
            <a:endParaRPr lang="en-US" altLang="zh-CN" sz="2400" b="1" dirty="0">
              <a:solidFill>
                <a:srgbClr val="0000FF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62947" y="5508468"/>
            <a:ext cx="2980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B050"/>
                </a:solidFill>
              </a:rPr>
              <a:t>。。。。。。</a:t>
            </a:r>
          </a:p>
        </p:txBody>
      </p:sp>
    </p:spTree>
    <p:extLst>
      <p:ext uri="{BB962C8B-B14F-4D97-AF65-F5344CB8AC3E}">
        <p14:creationId xmlns:p14="http://schemas.microsoft.com/office/powerpoint/2010/main" val="410856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4" y="961790"/>
            <a:ext cx="817533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LED——</a:t>
            </a:r>
            <a:r>
              <a:rPr lang="zh-CN" altLang="en-US" sz="3300" b="1" dirty="0">
                <a:solidFill>
                  <a:srgbClr val="0000FF"/>
                </a:solidFill>
              </a:rPr>
              <a:t>seg_decoder</a:t>
            </a:r>
            <a:r>
              <a:rPr lang="en-US" altLang="zh-CN" sz="3300" b="1" dirty="0">
                <a:solidFill>
                  <a:srgbClr val="0000FF"/>
                </a:solidFill>
              </a:rPr>
              <a:t>.v</a:t>
            </a:r>
            <a:endParaRPr lang="zh-CN" altLang="en-US" sz="3300" b="1" dirty="0">
              <a:solidFill>
                <a:srgbClr val="0000FF"/>
              </a:solidFill>
            </a:endParaRPr>
          </a:p>
          <a:p>
            <a:endParaRPr lang="zh-CN" altLang="en-US" sz="33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48032" y="1443773"/>
            <a:ext cx="750324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module seg_decoder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(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	input[3:0]      bin_data,     // bin data input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	output reg[6:0] seg_data      // seven segments LED output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);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603" y="2650733"/>
            <a:ext cx="4557252" cy="333868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3119284" y="2947834"/>
            <a:ext cx="3351571" cy="3019733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8" name="文本框 7"/>
          <p:cNvSpPr txBox="1"/>
          <p:nvPr/>
        </p:nvSpPr>
        <p:spPr>
          <a:xfrm>
            <a:off x="6692080" y="3379999"/>
            <a:ext cx="22122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rgbClr val="0000FF"/>
                </a:solidFill>
              </a:rPr>
              <a:t>Seg</a:t>
            </a:r>
            <a:r>
              <a:rPr lang="en-US" altLang="zh-CN" b="1" dirty="0">
                <a:solidFill>
                  <a:srgbClr val="0000FF"/>
                </a:solidFill>
              </a:rPr>
              <a:t>-led</a:t>
            </a:r>
            <a:r>
              <a:rPr lang="zh-CN" altLang="en-US" b="1" dirty="0">
                <a:solidFill>
                  <a:srgbClr val="0000FF"/>
                </a:solidFill>
              </a:rPr>
              <a:t>显示十六进制字符的编码，利用</a:t>
            </a:r>
            <a:r>
              <a:rPr lang="en-US" altLang="zh-CN" b="1" dirty="0">
                <a:solidFill>
                  <a:srgbClr val="0000FF"/>
                </a:solidFill>
              </a:rPr>
              <a:t>case</a:t>
            </a:r>
            <a:r>
              <a:rPr lang="zh-CN" altLang="en-US" b="1" dirty="0">
                <a:solidFill>
                  <a:srgbClr val="0000FF"/>
                </a:solidFill>
              </a:rPr>
              <a:t>语句，实现“查表”输出。</a:t>
            </a:r>
          </a:p>
        </p:txBody>
      </p:sp>
    </p:spTree>
    <p:extLst>
      <p:ext uri="{BB962C8B-B14F-4D97-AF65-F5344CB8AC3E}">
        <p14:creationId xmlns:p14="http://schemas.microsoft.com/office/powerpoint/2010/main" val="9241240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7584" y="476672"/>
            <a:ext cx="6315075" cy="857250"/>
          </a:xfrm>
        </p:spPr>
        <p:txBody>
          <a:bodyPr/>
          <a:lstStyle/>
          <a:p>
            <a:r>
              <a:rPr lang="zh-CN" altLang="en-US" dirty="0"/>
              <a:t>作业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9592" y="1556792"/>
            <a:ext cx="7632848" cy="4608512"/>
          </a:xfrm>
        </p:spPr>
        <p:txBody>
          <a:bodyPr>
            <a:normAutofit/>
          </a:bodyPr>
          <a:lstStyle/>
          <a:p>
            <a:r>
              <a:rPr lang="zh-CN" altLang="en-US" dirty="0"/>
              <a:t>用点亮</a:t>
            </a:r>
            <a:r>
              <a:rPr lang="en-US" altLang="zh-CN" dirty="0"/>
              <a:t>4</a:t>
            </a:r>
            <a:r>
              <a:rPr lang="zh-CN" altLang="en-US" dirty="0"/>
              <a:t>盏</a:t>
            </a:r>
            <a:r>
              <a:rPr lang="en-US" altLang="zh-CN" dirty="0"/>
              <a:t>LED</a:t>
            </a:r>
            <a:r>
              <a:rPr lang="zh-CN" altLang="en-US" dirty="0"/>
              <a:t>灯；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盏</a:t>
            </a:r>
            <a:r>
              <a:rPr lang="en-US" altLang="zh-CN" dirty="0"/>
              <a:t>LED</a:t>
            </a:r>
            <a:r>
              <a:rPr lang="zh-CN" altLang="en-US" dirty="0"/>
              <a:t>灯在</a:t>
            </a:r>
            <a:r>
              <a:rPr lang="en-US" altLang="zh-CN" dirty="0"/>
              <a:t>1</a:t>
            </a:r>
            <a:r>
              <a:rPr lang="zh-CN" altLang="en-US" dirty="0"/>
              <a:t>秒内轮流点亮，即每盏</a:t>
            </a:r>
            <a:r>
              <a:rPr lang="en-US" altLang="zh-CN" dirty="0"/>
              <a:t>LED</a:t>
            </a:r>
            <a:r>
              <a:rPr lang="zh-CN" altLang="en-US" dirty="0"/>
              <a:t>灯的点亮时间是</a:t>
            </a:r>
            <a:r>
              <a:rPr lang="en-US" altLang="zh-CN" dirty="0"/>
              <a:t>250</a:t>
            </a:r>
            <a:r>
              <a:rPr lang="zh-CN" altLang="en-US" dirty="0"/>
              <a:t>毫秒；</a:t>
            </a:r>
            <a:endParaRPr lang="en-US" altLang="zh-CN" dirty="0"/>
          </a:p>
          <a:p>
            <a:r>
              <a:rPr lang="zh-CN" altLang="en-US" dirty="0"/>
              <a:t>一个轮流完成后，用一个</a:t>
            </a:r>
            <a:r>
              <a:rPr lang="en-US" altLang="zh-CN" dirty="0"/>
              <a:t>4</a:t>
            </a:r>
            <a:r>
              <a:rPr lang="zh-CN" altLang="en-US" dirty="0"/>
              <a:t>位的加法器累加</a:t>
            </a:r>
            <a:r>
              <a:rPr lang="en-US" altLang="zh-CN" dirty="0"/>
              <a:t>LED</a:t>
            </a:r>
            <a:r>
              <a:rPr lang="zh-CN" altLang="en-US" dirty="0"/>
              <a:t>循环的次数；</a:t>
            </a:r>
            <a:endParaRPr lang="en-US" altLang="zh-CN" dirty="0"/>
          </a:p>
          <a:p>
            <a:r>
              <a:rPr lang="zh-CN" altLang="en-US" dirty="0"/>
              <a:t>即当每一轮第四盏</a:t>
            </a:r>
            <a:r>
              <a:rPr lang="en-US" altLang="zh-CN" dirty="0"/>
              <a:t>LED</a:t>
            </a:r>
            <a:r>
              <a:rPr lang="zh-CN" altLang="en-US" dirty="0"/>
              <a:t>熄灭后，将这四盏</a:t>
            </a:r>
            <a:r>
              <a:rPr lang="en-US" altLang="zh-CN" dirty="0"/>
              <a:t>LED</a:t>
            </a:r>
            <a:r>
              <a:rPr lang="zh-CN" altLang="en-US" dirty="0"/>
              <a:t>灯改为同时点亮，显示出加法器中的</a:t>
            </a:r>
            <a:r>
              <a:rPr lang="en-US" altLang="zh-CN" dirty="0"/>
              <a:t>16</a:t>
            </a:r>
            <a:r>
              <a:rPr lang="zh-CN" altLang="en-US" dirty="0"/>
              <a:t>进制的数值，点亮时间为</a:t>
            </a:r>
            <a:r>
              <a:rPr lang="en-US" altLang="zh-CN" dirty="0"/>
              <a:t>2</a:t>
            </a:r>
            <a:r>
              <a:rPr lang="zh-CN" altLang="en-US" dirty="0"/>
              <a:t>秒；</a:t>
            </a:r>
            <a:endParaRPr lang="en-US" altLang="zh-CN" dirty="0"/>
          </a:p>
          <a:p>
            <a:r>
              <a:rPr lang="zh-CN" altLang="en-US" dirty="0"/>
              <a:t>加法器的数值从</a:t>
            </a:r>
            <a:r>
              <a:rPr lang="en-US" altLang="zh-CN" dirty="0"/>
              <a:t>0~F</a:t>
            </a:r>
            <a:r>
              <a:rPr lang="zh-CN" altLang="en-US" dirty="0"/>
              <a:t>循环。</a:t>
            </a:r>
          </a:p>
        </p:txBody>
      </p:sp>
    </p:spTree>
    <p:extLst>
      <p:ext uri="{BB962C8B-B14F-4D97-AF65-F5344CB8AC3E}">
        <p14:creationId xmlns:p14="http://schemas.microsoft.com/office/powerpoint/2010/main" val="19289349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51520" y="295350"/>
            <a:ext cx="7638912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r>
              <a:rPr lang="en-US" altLang="zh-CN" sz="3300" dirty="0"/>
              <a:t>——</a:t>
            </a:r>
            <a:r>
              <a:rPr lang="zh-CN" altLang="en-US" sz="3300" b="1" dirty="0">
                <a:solidFill>
                  <a:srgbClr val="0000FF"/>
                </a:solidFill>
              </a:rPr>
              <a:t>seg_decoder</a:t>
            </a:r>
            <a:r>
              <a:rPr lang="en-US" altLang="zh-CN" sz="3300" b="1" dirty="0">
                <a:solidFill>
                  <a:srgbClr val="0000FF"/>
                </a:solidFill>
              </a:rPr>
              <a:t>.v</a:t>
            </a:r>
            <a:endParaRPr lang="zh-CN" altLang="en-US" sz="3300" b="1" dirty="0">
              <a:solidFill>
                <a:srgbClr val="0000FF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2108" y="2312059"/>
            <a:ext cx="4121891" cy="301973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084168" y="2312060"/>
            <a:ext cx="3059833" cy="3019733"/>
          </a:xfrm>
          <a:prstGeom prst="rect">
            <a:avLst/>
          </a:prstGeom>
          <a:noFill/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矩形 1"/>
          <p:cNvSpPr/>
          <p:nvPr/>
        </p:nvSpPr>
        <p:spPr>
          <a:xfrm>
            <a:off x="-84780" y="1196752"/>
            <a:ext cx="6963113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500" b="1" dirty="0"/>
              <a:t>case(bin_data)</a:t>
            </a:r>
          </a:p>
          <a:p>
            <a:r>
              <a:rPr lang="zh-CN" altLang="en-US" sz="1500" b="1" dirty="0"/>
              <a:t>		4'd0:seg_data &lt;= 7'b100_0000;</a:t>
            </a:r>
          </a:p>
          <a:p>
            <a:r>
              <a:rPr lang="zh-CN" altLang="en-US" sz="1500" b="1" dirty="0"/>
              <a:t>		4'd1:seg_data &lt;= 7'b111_1001;</a:t>
            </a:r>
          </a:p>
          <a:p>
            <a:r>
              <a:rPr lang="zh-CN" altLang="en-US" sz="1500" b="1" dirty="0"/>
              <a:t>		4'd2:seg_data &lt;= 7'b010_0100;</a:t>
            </a:r>
          </a:p>
          <a:p>
            <a:r>
              <a:rPr lang="zh-CN" altLang="en-US" sz="1500" b="1" dirty="0"/>
              <a:t>		4'd3:seg_data &lt;= 7'b011_0000;</a:t>
            </a:r>
          </a:p>
          <a:p>
            <a:r>
              <a:rPr lang="zh-CN" altLang="en-US" sz="1500" b="1" dirty="0"/>
              <a:t>		4'd4:seg_data &lt;= 7'b001_1001;</a:t>
            </a:r>
          </a:p>
          <a:p>
            <a:r>
              <a:rPr lang="zh-CN" altLang="en-US" sz="1500" b="1" dirty="0"/>
              <a:t>		4'd5:seg_data &lt;= 7'b001_0010;</a:t>
            </a:r>
          </a:p>
          <a:p>
            <a:r>
              <a:rPr lang="zh-CN" altLang="en-US" sz="1500" b="1" dirty="0"/>
              <a:t>		4'd6:seg_data &lt;= 7'b000_0010;</a:t>
            </a:r>
          </a:p>
          <a:p>
            <a:r>
              <a:rPr lang="zh-CN" altLang="en-US" sz="1500" b="1" dirty="0"/>
              <a:t>		4'd7:seg_data &lt;= 7'b111_1000;</a:t>
            </a:r>
          </a:p>
          <a:p>
            <a:r>
              <a:rPr lang="zh-CN" altLang="en-US" sz="1500" b="1" dirty="0"/>
              <a:t>		4'd8:seg_data &lt;= 7'b000_0000;</a:t>
            </a:r>
          </a:p>
          <a:p>
            <a:r>
              <a:rPr lang="zh-CN" altLang="en-US" sz="1500" b="1" dirty="0"/>
              <a:t>		4'd9:seg_data &lt;= 7'b001_0000;</a:t>
            </a:r>
          </a:p>
          <a:p>
            <a:r>
              <a:rPr lang="zh-CN" altLang="en-US" sz="1500" b="1" dirty="0"/>
              <a:t>		4'ha:seg_data &lt;= 7'b000_1000;</a:t>
            </a:r>
          </a:p>
          <a:p>
            <a:r>
              <a:rPr lang="zh-CN" altLang="en-US" sz="1500" b="1" dirty="0"/>
              <a:t>		4'hb:seg_data &lt;= 7'b000_0011;</a:t>
            </a:r>
          </a:p>
          <a:p>
            <a:r>
              <a:rPr lang="zh-CN" altLang="en-US" sz="1500" b="1" dirty="0"/>
              <a:t>		4'hc:seg_data &lt;= 7'b100_0110;</a:t>
            </a:r>
          </a:p>
          <a:p>
            <a:r>
              <a:rPr lang="zh-CN" altLang="en-US" sz="1500" b="1" dirty="0"/>
              <a:t>		4'hd:seg_data &lt;= 7'b010_0001;</a:t>
            </a:r>
          </a:p>
          <a:p>
            <a:r>
              <a:rPr lang="zh-CN" altLang="en-US" sz="1500" b="1" dirty="0"/>
              <a:t>		4'he:seg_data &lt;= 7'b000_0110;</a:t>
            </a:r>
          </a:p>
          <a:p>
            <a:r>
              <a:rPr lang="zh-CN" altLang="en-US" sz="1500" b="1" dirty="0"/>
              <a:t>		4'hf:seg_data &lt;= 7'b000_1110;</a:t>
            </a:r>
          </a:p>
          <a:p>
            <a:r>
              <a:rPr lang="zh-CN" altLang="en-US" sz="1500" b="1" dirty="0"/>
              <a:t>		default:seg_data &lt;= 7'b111_1111;</a:t>
            </a:r>
          </a:p>
          <a:p>
            <a:r>
              <a:rPr lang="zh-CN" altLang="en-US" sz="1500" b="1" dirty="0"/>
              <a:t>	endcase</a:t>
            </a:r>
          </a:p>
        </p:txBody>
      </p:sp>
    </p:spTree>
    <p:extLst>
      <p:ext uri="{BB962C8B-B14F-4D97-AF65-F5344CB8AC3E}">
        <p14:creationId xmlns:p14="http://schemas.microsoft.com/office/powerpoint/2010/main" val="199149406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4" y="961790"/>
            <a:ext cx="7224716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r>
              <a:rPr lang="en-US" altLang="zh-CN" sz="3300" dirty="0"/>
              <a:t>——</a:t>
            </a:r>
            <a:r>
              <a:rPr lang="zh-CN" altLang="en-US" sz="3300" b="1" dirty="0">
                <a:solidFill>
                  <a:srgbClr val="0000FF"/>
                </a:solidFill>
              </a:rPr>
              <a:t>count_m10</a:t>
            </a:r>
            <a:r>
              <a:rPr lang="en-US" altLang="zh-CN" sz="3300" b="1" dirty="0">
                <a:solidFill>
                  <a:srgbClr val="0000FF"/>
                </a:solidFill>
              </a:rPr>
              <a:t>.v</a:t>
            </a:r>
            <a:endParaRPr lang="zh-CN" altLang="en-US" sz="3300" b="1" dirty="0">
              <a:solidFill>
                <a:srgbClr val="0000FF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069258" y="1645292"/>
            <a:ext cx="685062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module count_m10(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     input          clk,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     input          rst_n,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     input          en,    //Counter enable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     input          clr,   //Counter synchronous reset   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     output reg[3:0]data,  //counter value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     output reg     t      // carry enable signal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    );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069258" y="4158628"/>
            <a:ext cx="7521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实现</a:t>
            </a:r>
            <a:r>
              <a:rPr lang="en-US" altLang="zh-CN" b="1" dirty="0">
                <a:solidFill>
                  <a:srgbClr val="0000FF"/>
                </a:solidFill>
              </a:rPr>
              <a:t>6</a:t>
            </a:r>
            <a:r>
              <a:rPr lang="zh-CN" altLang="en-US" b="1" dirty="0">
                <a:solidFill>
                  <a:srgbClr val="0000FF"/>
                </a:solidFill>
              </a:rPr>
              <a:t>位的十进制计数器的功能。</a:t>
            </a:r>
          </a:p>
        </p:txBody>
      </p:sp>
    </p:spTree>
    <p:extLst>
      <p:ext uri="{BB962C8B-B14F-4D97-AF65-F5344CB8AC3E}">
        <p14:creationId xmlns:p14="http://schemas.microsoft.com/office/powerpoint/2010/main" val="8518673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611261" y="1407717"/>
            <a:ext cx="6858000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0000FF"/>
                </a:solidFill>
              </a:rPr>
              <a:t>if(</a:t>
            </a:r>
            <a:r>
              <a:rPr lang="en-US" altLang="zh-CN" b="1" dirty="0" err="1">
                <a:solidFill>
                  <a:srgbClr val="0000FF"/>
                </a:solidFill>
              </a:rPr>
              <a:t>en</a:t>
            </a:r>
            <a:r>
              <a:rPr lang="en-US" altLang="zh-CN" b="1" dirty="0">
                <a:solidFill>
                  <a:srgbClr val="0000FF"/>
                </a:solidFill>
              </a:rPr>
              <a:t>)  </a:t>
            </a:r>
            <a:r>
              <a:rPr lang="en-US" altLang="zh-CN" b="1" dirty="0">
                <a:solidFill>
                  <a:srgbClr val="00B050"/>
                </a:solidFill>
              </a:rPr>
              <a:t>//</a:t>
            </a:r>
            <a:r>
              <a:rPr lang="zh-CN" altLang="en-US" b="1" dirty="0">
                <a:solidFill>
                  <a:srgbClr val="00B050"/>
                </a:solidFill>
              </a:rPr>
              <a:t>一旦使能位为</a:t>
            </a:r>
            <a:r>
              <a:rPr lang="en-US" altLang="zh-CN" b="1" dirty="0">
                <a:solidFill>
                  <a:srgbClr val="00B050"/>
                </a:solidFill>
              </a:rPr>
              <a:t>1</a:t>
            </a:r>
            <a:r>
              <a:rPr lang="zh-CN" altLang="en-US" b="1" dirty="0">
                <a:solidFill>
                  <a:srgbClr val="00B050"/>
                </a:solidFill>
              </a:rPr>
              <a:t>，位数累加</a:t>
            </a:r>
            <a:r>
              <a:rPr lang="en-US" altLang="zh-CN" b="1" dirty="0">
                <a:solidFill>
                  <a:srgbClr val="00B050"/>
                </a:solidFill>
              </a:rPr>
              <a:t>1</a:t>
            </a:r>
            <a:endParaRPr lang="en-US" altLang="zh-CN" b="1" dirty="0">
              <a:solidFill>
                <a:srgbClr val="0000FF"/>
              </a:solidFill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begin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if(data==4'd9)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begin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t&lt;= 1‘b1;      //</a:t>
            </a:r>
            <a:r>
              <a:rPr lang="zh-CN" altLang="en-US" b="1" dirty="0">
                <a:solidFill>
                  <a:srgbClr val="00B050"/>
                </a:solidFill>
              </a:rPr>
              <a:t>Counter to 9 to generate carry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data &lt;= 4‘d0;  //</a:t>
            </a:r>
            <a:r>
              <a:rPr lang="zh-CN" altLang="en-US" b="1" dirty="0">
                <a:solidFill>
                  <a:srgbClr val="00B050"/>
                </a:solidFill>
              </a:rPr>
              <a:t>Counter to 9 reset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end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else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begin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t &lt;= 1'b0;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        data &lt;= data + 4‘d1; </a:t>
            </a:r>
            <a:r>
              <a:rPr lang="en-US" altLang="zh-CN" b="1" dirty="0">
                <a:solidFill>
                  <a:srgbClr val="0000FF"/>
                </a:solidFill>
              </a:rPr>
              <a:t>//</a:t>
            </a:r>
            <a:r>
              <a:rPr lang="zh-CN" altLang="en-US" b="1" dirty="0">
                <a:solidFill>
                  <a:srgbClr val="00B050"/>
                </a:solidFill>
              </a:rPr>
              <a:t>位数累加</a:t>
            </a:r>
            <a:r>
              <a:rPr lang="en-US" altLang="zh-CN" b="1" dirty="0">
                <a:solidFill>
                  <a:srgbClr val="00B050"/>
                </a:solidFill>
              </a:rPr>
              <a:t>1</a:t>
            </a:r>
            <a:endParaRPr lang="zh-CN" altLang="en-US" b="1" dirty="0">
              <a:solidFill>
                <a:srgbClr val="00B050"/>
              </a:solidFill>
            </a:endParaRPr>
          </a:p>
          <a:p>
            <a:r>
              <a:rPr lang="zh-CN" altLang="en-US" b="1" dirty="0">
                <a:solidFill>
                  <a:srgbClr val="0000FF"/>
                </a:solidFill>
              </a:rPr>
              <a:t>        end</a:t>
            </a:r>
          </a:p>
          <a:p>
            <a:r>
              <a:rPr lang="zh-CN" altLang="en-US" b="1" dirty="0">
                <a:solidFill>
                  <a:srgbClr val="0000FF"/>
                </a:solidFill>
              </a:rPr>
              <a:t>    end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15746" y="1061468"/>
            <a:ext cx="7521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实现</a:t>
            </a:r>
            <a:r>
              <a:rPr lang="en-US" altLang="zh-CN" b="1" dirty="0">
                <a:solidFill>
                  <a:srgbClr val="0000FF"/>
                </a:solidFill>
              </a:rPr>
              <a:t>6</a:t>
            </a:r>
            <a:r>
              <a:rPr lang="zh-CN" altLang="en-US" b="1" dirty="0">
                <a:solidFill>
                  <a:srgbClr val="0000FF"/>
                </a:solidFill>
              </a:rPr>
              <a:t>位的十进制计数器的功能的主要代码：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51520" y="5101036"/>
            <a:ext cx="84840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通过在个位，十位，百位，千位，万位和十万位中分别调用count_m10模块，实现各个位置上的计数。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r>
              <a:rPr lang="zh-CN" altLang="en-US" b="1" dirty="0">
                <a:solidFill>
                  <a:srgbClr val="FF0000"/>
                </a:solidFill>
              </a:rPr>
              <a:t>秒钟计数完成，个位进位使能，加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r>
              <a:rPr lang="zh-CN" altLang="en-US" b="1" dirty="0">
                <a:solidFill>
                  <a:srgbClr val="FF0000"/>
                </a:solidFill>
              </a:rPr>
              <a:t>；当个位计数满</a:t>
            </a:r>
            <a:r>
              <a:rPr lang="en-US" altLang="zh-CN" b="1" dirty="0">
                <a:solidFill>
                  <a:srgbClr val="FF0000"/>
                </a:solidFill>
              </a:rPr>
              <a:t>10</a:t>
            </a:r>
            <a:r>
              <a:rPr lang="zh-CN" altLang="en-US" b="1" dirty="0">
                <a:solidFill>
                  <a:srgbClr val="FF0000"/>
                </a:solidFill>
              </a:rPr>
              <a:t>后，十位进位使能，加</a:t>
            </a:r>
            <a:r>
              <a:rPr lang="en-US" altLang="zh-CN" b="1" dirty="0">
                <a:solidFill>
                  <a:srgbClr val="FF0000"/>
                </a:solidFill>
              </a:rPr>
              <a:t>1</a:t>
            </a:r>
            <a:r>
              <a:rPr lang="zh-CN" altLang="en-US" b="1" dirty="0">
                <a:solidFill>
                  <a:srgbClr val="FF0000"/>
                </a:solidFill>
              </a:rPr>
              <a:t>；。。。。。。以此类推。</a:t>
            </a:r>
          </a:p>
        </p:txBody>
      </p:sp>
      <p:sp>
        <p:nvSpPr>
          <p:cNvPr id="2" name="矩形 1"/>
          <p:cNvSpPr/>
          <p:nvPr/>
        </p:nvSpPr>
        <p:spPr>
          <a:xfrm>
            <a:off x="6444208" y="645970"/>
            <a:ext cx="2411238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100" dirty="0"/>
              <a:t>——</a:t>
            </a:r>
            <a:r>
              <a:rPr lang="zh-CN" altLang="en-US" sz="2100" b="1" dirty="0">
                <a:solidFill>
                  <a:srgbClr val="0000FF"/>
                </a:solidFill>
              </a:rPr>
              <a:t>count_m10</a:t>
            </a:r>
            <a:r>
              <a:rPr lang="en-US" altLang="zh-CN" sz="2100" b="1" dirty="0">
                <a:solidFill>
                  <a:srgbClr val="0000FF"/>
                </a:solidFill>
              </a:rPr>
              <a:t>.v</a:t>
            </a:r>
            <a:endParaRPr lang="zh-CN" altLang="en-US" sz="2100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01047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4" y="961790"/>
            <a:ext cx="7245086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r>
              <a:rPr lang="en-US" altLang="zh-CN" sz="3300" dirty="0"/>
              <a:t>——</a:t>
            </a:r>
            <a:r>
              <a:rPr lang="en-US" altLang="zh-CN" sz="3300" b="1" dirty="0" err="1">
                <a:solidFill>
                  <a:srgbClr val="0000FF"/>
                </a:solidFill>
              </a:rPr>
              <a:t>seg_test.v</a:t>
            </a:r>
            <a:endParaRPr lang="zh-CN" altLang="en-US" sz="3300" b="1" dirty="0">
              <a:solidFill>
                <a:srgbClr val="0000FF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909916" y="1631540"/>
            <a:ext cx="599890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module seg_test(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                input      clk,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                input      rst_n,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                output[5:0]seg_sel,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                output[7:0]seg_data</a:t>
            </a:r>
          </a:p>
          <a:p>
            <a:r>
              <a:rPr lang="zh-CN" altLang="en-US" b="1" dirty="0">
                <a:solidFill>
                  <a:srgbClr val="FF0000"/>
                </a:solidFill>
              </a:rPr>
              <a:t>                );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98714" y="1631540"/>
            <a:ext cx="359486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rgbClr val="0000FF"/>
                </a:solidFill>
              </a:rPr>
              <a:t>顶层实体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8213" y="3569253"/>
            <a:ext cx="4614286" cy="228571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98714" y="4065024"/>
            <a:ext cx="32298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利用前面实现的计数器模块，译码器模块和数码管扫描模块，构成了</a:t>
            </a:r>
            <a:r>
              <a:rPr lang="en-US" altLang="zh-CN" b="1" dirty="0">
                <a:solidFill>
                  <a:srgbClr val="0000FF"/>
                </a:solidFill>
              </a:rPr>
              <a:t>6</a:t>
            </a:r>
            <a:r>
              <a:rPr lang="zh-CN" altLang="en-US" b="1" dirty="0">
                <a:solidFill>
                  <a:srgbClr val="0000FF"/>
                </a:solidFill>
              </a:rPr>
              <a:t>位计数器的整体程序。</a:t>
            </a:r>
          </a:p>
        </p:txBody>
      </p:sp>
    </p:spTree>
    <p:extLst>
      <p:ext uri="{BB962C8B-B14F-4D97-AF65-F5344CB8AC3E}">
        <p14:creationId xmlns:p14="http://schemas.microsoft.com/office/powerpoint/2010/main" val="86839328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4" y="961790"/>
            <a:ext cx="780187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r>
              <a:rPr lang="en-US" altLang="zh-CN" sz="3300" dirty="0"/>
              <a:t>——</a:t>
            </a:r>
            <a:r>
              <a:rPr lang="en-US" altLang="zh-CN" sz="3300" b="1" dirty="0" err="1">
                <a:solidFill>
                  <a:srgbClr val="0000FF"/>
                </a:solidFill>
              </a:rPr>
              <a:t>seg_test.v</a:t>
            </a:r>
            <a:endParaRPr lang="zh-CN" altLang="en-US" sz="3300" b="1" dirty="0">
              <a:solidFill>
                <a:srgbClr val="0000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55" y="1747567"/>
            <a:ext cx="8780885" cy="2881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1878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8714" y="961790"/>
            <a:ext cx="738767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LED——</a:t>
            </a:r>
            <a:r>
              <a:rPr lang="en-US" altLang="zh-CN" sz="3300" b="1" dirty="0" err="1">
                <a:solidFill>
                  <a:srgbClr val="0000FF"/>
                </a:solidFill>
                <a:latin typeface="+mj-lt"/>
                <a:ea typeface="+mj-ea"/>
                <a:cs typeface="+mj-cs"/>
              </a:rPr>
              <a:t>seg_test.v</a:t>
            </a:r>
            <a:endParaRPr lang="zh-CN" altLang="en-US" sz="3300" b="1" dirty="0">
              <a:solidFill>
                <a:srgbClr val="0000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92278" y="2007875"/>
            <a:ext cx="7928194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100" b="1" dirty="0">
                <a:solidFill>
                  <a:srgbClr val="0000FF"/>
                </a:solidFill>
              </a:rPr>
              <a:t>wire[3:0] count0;  </a:t>
            </a:r>
            <a:r>
              <a:rPr lang="en-US" altLang="zh-CN" sz="2100" b="1" dirty="0">
                <a:solidFill>
                  <a:srgbClr val="00B050"/>
                </a:solidFill>
              </a:rPr>
              <a:t>//</a:t>
            </a:r>
            <a:r>
              <a:rPr lang="zh-CN" altLang="en-US" sz="2100" b="1" dirty="0">
                <a:solidFill>
                  <a:srgbClr val="00B050"/>
                </a:solidFill>
              </a:rPr>
              <a:t>输出至译码器进行译码显示输出</a:t>
            </a:r>
            <a:endParaRPr lang="en-US" altLang="zh-CN" sz="2100" b="1" dirty="0">
              <a:solidFill>
                <a:srgbClr val="00B050"/>
              </a:solidFill>
            </a:endParaRPr>
          </a:p>
          <a:p>
            <a:r>
              <a:rPr lang="en-US" altLang="zh-CN" sz="2100" b="1" dirty="0">
                <a:solidFill>
                  <a:srgbClr val="0000FF"/>
                </a:solidFill>
              </a:rPr>
              <a:t>wire t0; </a:t>
            </a:r>
            <a:r>
              <a:rPr lang="en-US" altLang="zh-CN" sz="2100" b="1" dirty="0">
                <a:solidFill>
                  <a:srgbClr val="00B050"/>
                </a:solidFill>
              </a:rPr>
              <a:t>//</a:t>
            </a:r>
            <a:r>
              <a:rPr lang="zh-CN" altLang="en-US" sz="2100" b="1" dirty="0">
                <a:solidFill>
                  <a:srgbClr val="00B050"/>
                </a:solidFill>
              </a:rPr>
              <a:t>进位位连线至十位计数器</a:t>
            </a:r>
            <a:endParaRPr lang="en-US" altLang="zh-CN" sz="2100" b="1" dirty="0">
              <a:solidFill>
                <a:srgbClr val="00B050"/>
              </a:solidFill>
            </a:endParaRPr>
          </a:p>
          <a:p>
            <a:r>
              <a:rPr lang="zh-CN" altLang="en-US" sz="2100" b="1" dirty="0">
                <a:solidFill>
                  <a:srgbClr val="FF0000"/>
                </a:solidFill>
              </a:rPr>
              <a:t>count_m10 </a:t>
            </a:r>
            <a:r>
              <a:rPr lang="zh-CN" altLang="en-US" sz="2100" b="1" dirty="0">
                <a:solidFill>
                  <a:srgbClr val="0000FF"/>
                </a:solidFill>
              </a:rPr>
              <a:t>count10_m0(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.clk    (clk),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.rst_n  (rst_n),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.en     (en_1hz), //当计数器满</a:t>
            </a:r>
            <a:r>
              <a:rPr lang="en-US" altLang="zh-CN" sz="2100" b="1" dirty="0">
                <a:solidFill>
                  <a:srgbClr val="0000FF"/>
                </a:solidFill>
              </a:rPr>
              <a:t>1</a:t>
            </a:r>
            <a:r>
              <a:rPr lang="zh-CN" altLang="en-US" sz="2100" b="1" dirty="0">
                <a:solidFill>
                  <a:srgbClr val="0000FF"/>
                </a:solidFill>
              </a:rPr>
              <a:t>秒计数时，个位使能计数加</a:t>
            </a:r>
            <a:r>
              <a:rPr lang="en-US" altLang="zh-CN" sz="2100" b="1" dirty="0">
                <a:solidFill>
                  <a:srgbClr val="0000FF"/>
                </a:solidFill>
              </a:rPr>
              <a:t>1</a:t>
            </a:r>
            <a:r>
              <a:rPr lang="zh-CN" altLang="en-US" sz="2100" b="1" dirty="0">
                <a:solidFill>
                  <a:srgbClr val="0000FF"/>
                </a:solidFill>
              </a:rPr>
              <a:t>.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.clr    (1'b0),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.data   (count0),  </a:t>
            </a:r>
            <a:r>
              <a:rPr lang="en-US" altLang="zh-CN" sz="2100" b="1" dirty="0">
                <a:solidFill>
                  <a:srgbClr val="00B050"/>
                </a:solidFill>
              </a:rPr>
              <a:t>//</a:t>
            </a:r>
            <a:r>
              <a:rPr lang="zh-CN" altLang="en-US" sz="2100" b="1" dirty="0">
                <a:solidFill>
                  <a:srgbClr val="00B050"/>
                </a:solidFill>
              </a:rPr>
              <a:t>输出当前的计数值；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.t      (t0)  </a:t>
            </a:r>
            <a:r>
              <a:rPr lang="en-US" altLang="zh-CN" sz="2100" b="1" dirty="0">
                <a:solidFill>
                  <a:srgbClr val="00B050"/>
                </a:solidFill>
              </a:rPr>
              <a:t>//</a:t>
            </a:r>
            <a:r>
              <a:rPr lang="zh-CN" altLang="en-US" sz="2100" b="1" dirty="0">
                <a:solidFill>
                  <a:srgbClr val="00B050"/>
                </a:solidFill>
              </a:rPr>
              <a:t>当个位满</a:t>
            </a:r>
            <a:r>
              <a:rPr lang="en-US" altLang="zh-CN" sz="2100" b="1" dirty="0">
                <a:solidFill>
                  <a:srgbClr val="00B050"/>
                </a:solidFill>
              </a:rPr>
              <a:t>10</a:t>
            </a:r>
            <a:r>
              <a:rPr lang="zh-CN" altLang="en-US" sz="2100" b="1" dirty="0">
                <a:solidFill>
                  <a:srgbClr val="00B050"/>
                </a:solidFill>
              </a:rPr>
              <a:t>计数值时，个位进位置</a:t>
            </a:r>
            <a:r>
              <a:rPr lang="en-US" altLang="zh-CN" sz="2100" b="1" dirty="0">
                <a:solidFill>
                  <a:srgbClr val="00B050"/>
                </a:solidFill>
              </a:rPr>
              <a:t>1</a:t>
            </a:r>
            <a:r>
              <a:rPr lang="zh-CN" altLang="en-US" sz="2100" b="1" dirty="0">
                <a:solidFill>
                  <a:srgbClr val="00B050"/>
                </a:solidFill>
              </a:rPr>
              <a:t>；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);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11530" y="1512589"/>
            <a:ext cx="5840730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/>
              <a:t>个位上的计数器模块调用代码</a:t>
            </a:r>
          </a:p>
        </p:txBody>
      </p:sp>
    </p:spTree>
    <p:extLst>
      <p:ext uri="{BB962C8B-B14F-4D97-AF65-F5344CB8AC3E}">
        <p14:creationId xmlns:p14="http://schemas.microsoft.com/office/powerpoint/2010/main" val="7998841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845820" y="2276872"/>
            <a:ext cx="7757652" cy="36471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1" dirty="0">
                <a:solidFill>
                  <a:srgbClr val="0000FF"/>
                </a:solidFill>
              </a:rPr>
              <a:t>wire[3:0] count1; </a:t>
            </a:r>
            <a:r>
              <a:rPr lang="en-US" altLang="zh-CN" sz="2100" b="1" dirty="0">
                <a:solidFill>
                  <a:srgbClr val="00B050"/>
                </a:solidFill>
              </a:rPr>
              <a:t>//</a:t>
            </a:r>
            <a:r>
              <a:rPr lang="zh-CN" altLang="en-US" sz="2100" b="1" dirty="0">
                <a:solidFill>
                  <a:srgbClr val="00B050"/>
                </a:solidFill>
              </a:rPr>
              <a:t>输出至译码器进行译码显示输出</a:t>
            </a:r>
            <a:endParaRPr lang="zh-CN" altLang="en-US" sz="2100" b="1" dirty="0">
              <a:solidFill>
                <a:srgbClr val="0000FF"/>
              </a:solidFill>
            </a:endParaRPr>
          </a:p>
          <a:p>
            <a:r>
              <a:rPr lang="zh-CN" altLang="en-US" sz="2100" b="1" dirty="0">
                <a:solidFill>
                  <a:srgbClr val="0000FF"/>
                </a:solidFill>
              </a:rPr>
              <a:t>wire t1; </a:t>
            </a:r>
            <a:r>
              <a:rPr lang="en-US" altLang="zh-CN" sz="2100" b="1" dirty="0">
                <a:solidFill>
                  <a:srgbClr val="00B050"/>
                </a:solidFill>
              </a:rPr>
              <a:t>//</a:t>
            </a:r>
            <a:r>
              <a:rPr lang="zh-CN" altLang="en-US" sz="2100" b="1" dirty="0">
                <a:solidFill>
                  <a:srgbClr val="00B050"/>
                </a:solidFill>
              </a:rPr>
              <a:t>进位位连线至百位计数器</a:t>
            </a:r>
            <a:endParaRPr lang="zh-CN" altLang="en-US" sz="2100" b="1" dirty="0">
              <a:solidFill>
                <a:srgbClr val="0000FF"/>
              </a:solidFill>
            </a:endParaRPr>
          </a:p>
          <a:p>
            <a:r>
              <a:rPr lang="zh-CN" altLang="en-US" sz="2100" b="1" dirty="0">
                <a:solidFill>
                  <a:srgbClr val="FF0000"/>
                </a:solidFill>
              </a:rPr>
              <a:t>count_m10 </a:t>
            </a:r>
            <a:r>
              <a:rPr lang="zh-CN" altLang="en-US" sz="2100" b="1" dirty="0">
                <a:solidFill>
                  <a:srgbClr val="0000FF"/>
                </a:solidFill>
              </a:rPr>
              <a:t>count10_m1(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 .clk    (clk),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 .rst_n  (rst_n),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 .en     (t0), </a:t>
            </a:r>
            <a:r>
              <a:rPr lang="zh-CN" altLang="en-US" sz="2100" b="1" dirty="0">
                <a:solidFill>
                  <a:srgbClr val="00B050"/>
                </a:solidFill>
              </a:rPr>
              <a:t>//当个位上满</a:t>
            </a:r>
            <a:r>
              <a:rPr lang="en-US" altLang="zh-CN" sz="2100" b="1" dirty="0">
                <a:solidFill>
                  <a:srgbClr val="00B050"/>
                </a:solidFill>
              </a:rPr>
              <a:t>10</a:t>
            </a:r>
            <a:r>
              <a:rPr lang="zh-CN" altLang="en-US" sz="2100" b="1" dirty="0">
                <a:solidFill>
                  <a:srgbClr val="00B050"/>
                </a:solidFill>
              </a:rPr>
              <a:t>进时，十位计数器使能计数加</a:t>
            </a:r>
            <a:r>
              <a:rPr lang="en-US" altLang="zh-CN" sz="2100" b="1" dirty="0">
                <a:solidFill>
                  <a:srgbClr val="00B050"/>
                </a:solidFill>
              </a:rPr>
              <a:t>1</a:t>
            </a:r>
            <a:r>
              <a:rPr lang="zh-CN" altLang="en-US" sz="2100" b="1" dirty="0">
                <a:solidFill>
                  <a:srgbClr val="00B050"/>
                </a:solidFill>
              </a:rPr>
              <a:t>.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 .clr    (1'b0),</a:t>
            </a: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 .data   (count1), </a:t>
            </a:r>
            <a:r>
              <a:rPr lang="en-US" altLang="zh-CN" sz="2100" b="1" dirty="0">
                <a:solidFill>
                  <a:srgbClr val="00B050"/>
                </a:solidFill>
              </a:rPr>
              <a:t>//</a:t>
            </a:r>
            <a:r>
              <a:rPr lang="zh-CN" altLang="en-US" sz="2100" b="1" dirty="0">
                <a:solidFill>
                  <a:srgbClr val="00B050"/>
                </a:solidFill>
              </a:rPr>
              <a:t>输出当前的计数值；</a:t>
            </a:r>
            <a:endParaRPr lang="zh-CN" altLang="en-US" sz="2100" b="1" dirty="0">
              <a:solidFill>
                <a:srgbClr val="0000FF"/>
              </a:solidFill>
            </a:endParaRPr>
          </a:p>
          <a:p>
            <a:r>
              <a:rPr lang="zh-CN" altLang="en-US" sz="2100" b="1" dirty="0">
                <a:solidFill>
                  <a:srgbClr val="0000FF"/>
                </a:solidFill>
              </a:rPr>
              <a:t>     .t      (t1) </a:t>
            </a:r>
            <a:r>
              <a:rPr lang="en-US" altLang="zh-CN" sz="2100" b="1" dirty="0">
                <a:solidFill>
                  <a:srgbClr val="00B050"/>
                </a:solidFill>
              </a:rPr>
              <a:t>//</a:t>
            </a:r>
            <a:r>
              <a:rPr lang="zh-CN" altLang="en-US" sz="2100" b="1" dirty="0">
                <a:solidFill>
                  <a:srgbClr val="00B050"/>
                </a:solidFill>
              </a:rPr>
              <a:t>当十位满</a:t>
            </a:r>
            <a:r>
              <a:rPr lang="en-US" altLang="zh-CN" sz="2100" b="1" dirty="0">
                <a:solidFill>
                  <a:srgbClr val="00B050"/>
                </a:solidFill>
              </a:rPr>
              <a:t>10</a:t>
            </a:r>
            <a:r>
              <a:rPr lang="zh-CN" altLang="en-US" sz="2100" b="1" dirty="0">
                <a:solidFill>
                  <a:srgbClr val="00B050"/>
                </a:solidFill>
              </a:rPr>
              <a:t>计数值时，十位向百位进位位置</a:t>
            </a:r>
            <a:r>
              <a:rPr lang="en-US" altLang="zh-CN" sz="2100" b="1" dirty="0">
                <a:solidFill>
                  <a:srgbClr val="00B050"/>
                </a:solidFill>
              </a:rPr>
              <a:t>1</a:t>
            </a:r>
            <a:r>
              <a:rPr lang="zh-CN" altLang="en-US" sz="2100" b="1" dirty="0">
                <a:solidFill>
                  <a:srgbClr val="00B050"/>
                </a:solidFill>
              </a:rPr>
              <a:t>；</a:t>
            </a:r>
          </a:p>
          <a:p>
            <a:endParaRPr lang="zh-CN" altLang="en-US" sz="2100" b="1" dirty="0">
              <a:solidFill>
                <a:srgbClr val="0000FF"/>
              </a:solidFill>
            </a:endParaRPr>
          </a:p>
          <a:p>
            <a:r>
              <a:rPr lang="zh-CN" altLang="en-US" sz="2100" b="1" dirty="0">
                <a:solidFill>
                  <a:srgbClr val="0000FF"/>
                </a:solidFill>
              </a:rPr>
              <a:t> );</a:t>
            </a:r>
          </a:p>
        </p:txBody>
      </p:sp>
      <p:sp>
        <p:nvSpPr>
          <p:cNvPr id="5" name="矩形 4"/>
          <p:cNvSpPr/>
          <p:nvPr/>
        </p:nvSpPr>
        <p:spPr>
          <a:xfrm>
            <a:off x="298713" y="961790"/>
            <a:ext cx="821607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300" dirty="0">
                <a:latin typeface="+mj-lt"/>
                <a:ea typeface="+mj-ea"/>
                <a:cs typeface="+mj-cs"/>
              </a:rPr>
              <a:t>Segment LED</a:t>
            </a:r>
            <a:r>
              <a:rPr lang="en-US" altLang="zh-CN" sz="3300" dirty="0"/>
              <a:t>——</a:t>
            </a:r>
            <a:r>
              <a:rPr lang="en-US" altLang="zh-CN" sz="3300" b="1" dirty="0" err="1">
                <a:solidFill>
                  <a:srgbClr val="0000FF"/>
                </a:solidFill>
              </a:rPr>
              <a:t>seg_test.v</a:t>
            </a:r>
            <a:endParaRPr lang="zh-CN" altLang="en-US" sz="3300" b="1" dirty="0">
              <a:solidFill>
                <a:srgbClr val="0000FF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45820" y="1651172"/>
            <a:ext cx="58407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十位上的计数器模块调用代码</a:t>
            </a:r>
          </a:p>
        </p:txBody>
      </p:sp>
    </p:spTree>
    <p:extLst>
      <p:ext uri="{BB962C8B-B14F-4D97-AF65-F5344CB8AC3E}">
        <p14:creationId xmlns:p14="http://schemas.microsoft.com/office/powerpoint/2010/main" val="24559895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2008" y="116632"/>
            <a:ext cx="8229600" cy="1143000"/>
          </a:xfrm>
        </p:spPr>
        <p:txBody>
          <a:bodyPr/>
          <a:lstStyle/>
          <a:p>
            <a:r>
              <a:rPr lang="zh-CN" altLang="en-US" b="1" dirty="0">
                <a:solidFill>
                  <a:srgbClr val="0000FF"/>
                </a:solidFill>
              </a:rPr>
              <a:t>作业</a:t>
            </a:r>
            <a:r>
              <a:rPr lang="en-US" altLang="zh-CN" b="1" dirty="0">
                <a:solidFill>
                  <a:srgbClr val="0000FF"/>
                </a:solidFill>
              </a:rPr>
              <a:t>2-2</a:t>
            </a:r>
            <a:r>
              <a:rPr lang="zh-CN" altLang="en-US" b="1" dirty="0">
                <a:solidFill>
                  <a:srgbClr val="0000FF"/>
                </a:solidFill>
              </a:rPr>
              <a:t>：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2008" y="1124744"/>
            <a:ext cx="8229600" cy="4896544"/>
          </a:xfrm>
        </p:spPr>
        <p:txBody>
          <a:bodyPr>
            <a:normAutofit/>
          </a:bodyPr>
          <a:lstStyle/>
          <a:p>
            <a:pPr>
              <a:lnSpc>
                <a:spcPts val="3600"/>
              </a:lnSpc>
            </a:pPr>
            <a:r>
              <a:rPr lang="zh-CN" altLang="en-US" sz="2400" b="1" dirty="0"/>
              <a:t>利用</a:t>
            </a:r>
            <a:r>
              <a:rPr lang="en-US" altLang="zh-CN" sz="2400" b="1" dirty="0"/>
              <a:t>LED</a:t>
            </a:r>
            <a:r>
              <a:rPr lang="zh-CN" altLang="en-US" sz="2400" b="1" dirty="0"/>
              <a:t>、</a:t>
            </a:r>
            <a:r>
              <a:rPr lang="en-US" altLang="zh-CN" sz="2400" b="1" dirty="0"/>
              <a:t>KEY</a:t>
            </a:r>
            <a:r>
              <a:rPr lang="zh-CN" altLang="en-US" sz="2400" b="1" dirty="0"/>
              <a:t>和</a:t>
            </a:r>
            <a:r>
              <a:rPr lang="en-US" altLang="zh-CN" sz="2400" b="1" dirty="0"/>
              <a:t>Segment LED</a:t>
            </a:r>
            <a:r>
              <a:rPr lang="zh-CN" altLang="en-US" sz="2400" b="1" dirty="0"/>
              <a:t>，实现下面的功能；</a:t>
            </a:r>
            <a:endParaRPr lang="en-US" altLang="zh-CN" sz="2400" b="1" dirty="0"/>
          </a:p>
          <a:p>
            <a:pPr marL="0" indent="0">
              <a:lnSpc>
                <a:spcPts val="3600"/>
              </a:lnSpc>
              <a:buNone/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）在前</a:t>
            </a:r>
            <a:r>
              <a:rPr lang="en-US" altLang="zh-CN" sz="2400" b="1" dirty="0"/>
              <a:t>2</a:t>
            </a:r>
            <a:r>
              <a:rPr lang="zh-CN" altLang="en-US" sz="2400" b="1" dirty="0"/>
              <a:t>次作业的基础上，实现</a:t>
            </a:r>
            <a:r>
              <a:rPr lang="en-US" altLang="zh-CN" sz="2400" b="1" dirty="0"/>
              <a:t>6</a:t>
            </a:r>
            <a:r>
              <a:rPr lang="zh-CN" altLang="en-US" sz="2400" b="1" dirty="0"/>
              <a:t>位的</a:t>
            </a:r>
            <a:r>
              <a:rPr lang="en-US" altLang="zh-CN" sz="2400" b="1" dirty="0"/>
              <a:t>10</a:t>
            </a:r>
            <a:r>
              <a:rPr lang="zh-CN" altLang="en-US" sz="2400" b="1" dirty="0"/>
              <a:t>进制计数器计数，并在</a:t>
            </a:r>
            <a:r>
              <a:rPr lang="en-US" altLang="zh-CN" sz="2400" b="1" dirty="0"/>
              <a:t>Segment</a:t>
            </a:r>
            <a:r>
              <a:rPr lang="zh-CN" altLang="en-US" sz="2400" b="1" dirty="0"/>
              <a:t> </a:t>
            </a:r>
            <a:r>
              <a:rPr lang="en-US" altLang="zh-CN" sz="2400" b="1" dirty="0"/>
              <a:t>LED</a:t>
            </a:r>
            <a:r>
              <a:rPr lang="zh-CN" altLang="en-US" sz="2400" b="1" dirty="0"/>
              <a:t>显示计数器的次数；</a:t>
            </a:r>
            <a:endParaRPr lang="en-US" altLang="zh-CN" sz="2400" b="1" dirty="0"/>
          </a:p>
          <a:p>
            <a:pPr marL="0" indent="0">
              <a:lnSpc>
                <a:spcPts val="3600"/>
              </a:lnSpc>
              <a:buNone/>
            </a:pPr>
            <a:r>
              <a:rPr lang="zh-CN" altLang="en-US" sz="2400" b="1" dirty="0"/>
              <a:t>即</a:t>
            </a:r>
            <a:r>
              <a:rPr lang="en-US" altLang="zh-CN" sz="2400" b="1" dirty="0"/>
              <a:t>4</a:t>
            </a:r>
            <a:r>
              <a:rPr lang="zh-CN" altLang="en-US" sz="2400" b="1" dirty="0"/>
              <a:t>盏</a:t>
            </a:r>
            <a:r>
              <a:rPr lang="en-US" altLang="zh-CN" sz="2400" b="1" dirty="0"/>
              <a:t>LED</a:t>
            </a:r>
            <a:r>
              <a:rPr lang="zh-CN" altLang="en-US" sz="2400" b="1" dirty="0"/>
              <a:t>一秒内循环点亮，</a:t>
            </a:r>
            <a:r>
              <a:rPr lang="en-US" altLang="zh-CN" sz="2400" b="1" dirty="0"/>
              <a:t> 10</a:t>
            </a:r>
            <a:r>
              <a:rPr lang="zh-CN" altLang="en-US" sz="2400" b="1" dirty="0"/>
              <a:t>进制计数器加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，同时在</a:t>
            </a:r>
            <a:r>
              <a:rPr lang="en-US" altLang="zh-CN" sz="2400" b="1" dirty="0"/>
              <a:t>Segment LED</a:t>
            </a:r>
            <a:r>
              <a:rPr lang="zh-CN" altLang="en-US" sz="2400" b="1" dirty="0"/>
              <a:t>上显示计数的次数；</a:t>
            </a:r>
            <a:endParaRPr lang="en-US" altLang="zh-CN" sz="2400" b="1" dirty="0"/>
          </a:p>
          <a:p>
            <a:pPr marL="0" indent="0">
              <a:lnSpc>
                <a:spcPts val="3600"/>
              </a:lnSpc>
              <a:buNone/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2</a:t>
            </a:r>
            <a:r>
              <a:rPr lang="zh-CN" altLang="en-US" sz="2400" b="1" dirty="0"/>
              <a:t>）实现</a:t>
            </a:r>
            <a:r>
              <a:rPr lang="en-US" altLang="zh-CN" sz="2400" b="1" dirty="0"/>
              <a:t>Reset </a:t>
            </a:r>
            <a:r>
              <a:rPr lang="zh-CN" altLang="en-US" sz="2400" b="1" dirty="0"/>
              <a:t>按键功能，按下按键后全部清零；</a:t>
            </a:r>
            <a:endParaRPr lang="en-US" altLang="zh-CN" sz="2400" b="1" dirty="0"/>
          </a:p>
          <a:p>
            <a:pPr marL="0" indent="0">
              <a:lnSpc>
                <a:spcPts val="3600"/>
              </a:lnSpc>
              <a:buNone/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3</a:t>
            </a:r>
            <a:r>
              <a:rPr lang="zh-CN" altLang="en-US" sz="2400" b="1" dirty="0"/>
              <a:t>）功能按键</a:t>
            </a:r>
            <a:r>
              <a:rPr lang="en-US" altLang="zh-CN" sz="2400" b="1" dirty="0"/>
              <a:t>1——</a:t>
            </a:r>
            <a:r>
              <a:rPr lang="zh-CN" altLang="en-US" sz="2400" b="1" dirty="0"/>
              <a:t>功能按键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按下后，暂停计数器计数，</a:t>
            </a:r>
            <a:r>
              <a:rPr lang="en-US" altLang="zh-CN" sz="2400" b="1" dirty="0"/>
              <a:t>Segment LED</a:t>
            </a:r>
            <a:r>
              <a:rPr lang="zh-CN" altLang="en-US" sz="2400" b="1" dirty="0"/>
              <a:t>维持当前数值显示，但是，</a:t>
            </a:r>
            <a:r>
              <a:rPr lang="en-US" altLang="zh-CN" sz="2400" b="1" dirty="0"/>
              <a:t>4</a:t>
            </a:r>
            <a:r>
              <a:rPr lang="zh-CN" altLang="en-US" sz="2400" b="1" dirty="0"/>
              <a:t>盏</a:t>
            </a:r>
            <a:r>
              <a:rPr lang="en-US" altLang="zh-CN" sz="2400" b="1" dirty="0"/>
              <a:t>LED</a:t>
            </a:r>
            <a:r>
              <a:rPr lang="zh-CN" altLang="en-US" sz="2400" b="1" dirty="0">
                <a:solidFill>
                  <a:srgbClr val="FF0000"/>
                </a:solidFill>
              </a:rPr>
              <a:t>持续循环</a:t>
            </a:r>
            <a:r>
              <a:rPr lang="zh-CN" altLang="en-US" sz="2400" b="1" dirty="0"/>
              <a:t>点亮；</a:t>
            </a:r>
            <a:endParaRPr lang="en-US" altLang="zh-CN" sz="2400" b="1" dirty="0"/>
          </a:p>
          <a:p>
            <a:pPr marL="0" indent="0">
              <a:lnSpc>
                <a:spcPts val="3600"/>
              </a:lnSpc>
              <a:buNone/>
            </a:pPr>
            <a:r>
              <a:rPr lang="zh-CN" altLang="en-US" sz="2400" b="1" dirty="0"/>
              <a:t>（</a:t>
            </a:r>
            <a:r>
              <a:rPr lang="en-US" altLang="zh-CN" sz="2400" b="1" dirty="0"/>
              <a:t>4</a:t>
            </a:r>
            <a:r>
              <a:rPr lang="zh-CN" altLang="en-US" sz="2400" b="1" dirty="0"/>
              <a:t>）当再次按下功能按键</a:t>
            </a:r>
            <a:r>
              <a:rPr lang="en-US" altLang="zh-CN" sz="2400" b="1" dirty="0"/>
              <a:t>1</a:t>
            </a:r>
            <a:r>
              <a:rPr lang="zh-CN" altLang="en-US" sz="2400" b="1" dirty="0"/>
              <a:t>后，计数器恢复计数功能。</a:t>
            </a:r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1530079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_20201015_231746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5536" y="908720"/>
            <a:ext cx="8412427" cy="473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92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323528" y="0"/>
            <a:ext cx="8229600" cy="1143000"/>
          </a:xfrm>
        </p:spPr>
        <p:txBody>
          <a:bodyPr/>
          <a:lstStyle/>
          <a:p>
            <a:r>
              <a:rPr lang="zh-CN" altLang="en-US" dirty="0"/>
              <a:t>作业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116632"/>
            <a:ext cx="5904656" cy="6665510"/>
          </a:xfrm>
          <a:prstGeom prst="rect">
            <a:avLst/>
          </a:prstGeom>
        </p:spPr>
      </p:pic>
      <p:sp>
        <p:nvSpPr>
          <p:cNvPr id="4" name="圆角矩形 3"/>
          <p:cNvSpPr/>
          <p:nvPr/>
        </p:nvSpPr>
        <p:spPr>
          <a:xfrm>
            <a:off x="3258438" y="2335846"/>
            <a:ext cx="3096344" cy="261847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3578967" y="4314565"/>
            <a:ext cx="3096344" cy="261847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7"/>
          <p:cNvSpPr/>
          <p:nvPr/>
        </p:nvSpPr>
        <p:spPr>
          <a:xfrm>
            <a:off x="3743908" y="4797152"/>
            <a:ext cx="4356484" cy="261847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220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作业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2" y="116632"/>
            <a:ext cx="6192688" cy="6575988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3707904" y="3547813"/>
            <a:ext cx="4680520" cy="554462"/>
          </a:xfrm>
          <a:prstGeom prst="round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1900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Keyboard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硬件电路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883" y="1124744"/>
            <a:ext cx="6582449" cy="4752528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51520" y="3212976"/>
            <a:ext cx="2052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900"/>
              </a:spcAft>
            </a:pPr>
            <a:r>
              <a:rPr lang="zh-CN" altLang="en-US" sz="2400" b="1" dirty="0">
                <a:solidFill>
                  <a:srgbClr val="0000FF"/>
                </a:solidFill>
              </a:rPr>
              <a:t>按键按下后，</a:t>
            </a:r>
            <a:r>
              <a:rPr lang="en-US" altLang="zh-CN" sz="2400" b="1" dirty="0">
                <a:solidFill>
                  <a:srgbClr val="0000FF"/>
                </a:solidFill>
              </a:rPr>
              <a:t>FPGA</a:t>
            </a:r>
            <a:r>
              <a:rPr lang="zh-CN" altLang="en-US" sz="2400" b="1" dirty="0">
                <a:solidFill>
                  <a:srgbClr val="0000FF"/>
                </a:solidFill>
              </a:rPr>
              <a:t>输入的是低电平。</a:t>
            </a:r>
          </a:p>
        </p:txBody>
      </p:sp>
    </p:spTree>
    <p:extLst>
      <p:ext uri="{BB962C8B-B14F-4D97-AF65-F5344CB8AC3E}">
        <p14:creationId xmlns:p14="http://schemas.microsoft.com/office/powerpoint/2010/main" val="3417192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Keyboard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986" y="2259985"/>
            <a:ext cx="5561465" cy="2630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57200" y="2975112"/>
            <a:ext cx="21796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900"/>
              </a:spcAft>
            </a:pPr>
            <a:r>
              <a:rPr lang="en-US" altLang="zh-CN" sz="2400" b="1" dirty="0">
                <a:solidFill>
                  <a:srgbClr val="0000FF"/>
                </a:solidFill>
              </a:rPr>
              <a:t>LED</a:t>
            </a:r>
            <a:r>
              <a:rPr lang="zh-CN" altLang="en-US" sz="2400" b="1" dirty="0">
                <a:solidFill>
                  <a:srgbClr val="0000FF"/>
                </a:solidFill>
              </a:rPr>
              <a:t>发光，</a:t>
            </a:r>
            <a:r>
              <a:rPr lang="en-US" altLang="zh-CN" sz="2400" b="1" dirty="0">
                <a:solidFill>
                  <a:srgbClr val="0000FF"/>
                </a:solidFill>
              </a:rPr>
              <a:t>FPGA</a:t>
            </a:r>
            <a:r>
              <a:rPr lang="zh-CN" altLang="en-US" sz="2400" b="1" dirty="0">
                <a:solidFill>
                  <a:srgbClr val="0000FF"/>
                </a:solidFill>
              </a:rPr>
              <a:t>输出的是高电平有效。</a:t>
            </a:r>
          </a:p>
        </p:txBody>
      </p:sp>
    </p:spTree>
    <p:extLst>
      <p:ext uri="{BB962C8B-B14F-4D97-AF65-F5344CB8AC3E}">
        <p14:creationId xmlns:p14="http://schemas.microsoft.com/office/powerpoint/2010/main" val="20801440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聚合">
  <a:themeElements>
    <a:clrScheme name="聚合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聚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聚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792</TotalTime>
  <Words>4030</Words>
  <Application>Microsoft Office PowerPoint</Application>
  <PresentationFormat>全屏显示(4:3)</PresentationFormat>
  <Paragraphs>378</Paragraphs>
  <Slides>47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57" baseType="lpstr">
      <vt:lpstr>等线</vt:lpstr>
      <vt:lpstr>楷体</vt:lpstr>
      <vt:lpstr>微软雅黑</vt:lpstr>
      <vt:lpstr>Lucida Sans Unicode</vt:lpstr>
      <vt:lpstr>Times New Roman</vt:lpstr>
      <vt:lpstr>Verdana</vt:lpstr>
      <vt:lpstr>Wingdings</vt:lpstr>
      <vt:lpstr>Wingdings 2</vt:lpstr>
      <vt:lpstr>Wingdings 3</vt:lpstr>
      <vt:lpstr>聚合</vt:lpstr>
      <vt:lpstr>第3讲 按键与LED组合设计</vt:lpstr>
      <vt:lpstr>点亮第一盏灯</vt:lpstr>
      <vt:lpstr>点亮第一盏灯</vt:lpstr>
      <vt:lpstr>作业1</vt:lpstr>
      <vt:lpstr>PowerPoint 演示文稿</vt:lpstr>
      <vt:lpstr>作业1：</vt:lpstr>
      <vt:lpstr>作业1：</vt:lpstr>
      <vt:lpstr>Keyboard</vt:lpstr>
      <vt:lpstr>Keyboard</vt:lpstr>
      <vt:lpstr>Key</vt:lpstr>
      <vt:lpstr>课堂练习及作业</vt:lpstr>
      <vt:lpstr>PowerPoint 演示文稿</vt:lpstr>
      <vt:lpstr>键盘消抖——ALINX实验板</vt:lpstr>
      <vt:lpstr>键盘消抖</vt:lpstr>
      <vt:lpstr>键盘消抖</vt:lpstr>
      <vt:lpstr>键盘消抖</vt:lpstr>
      <vt:lpstr>ax_debounce: 按键消抖</vt:lpstr>
      <vt:lpstr>ax_debounce: 按键消抖</vt:lpstr>
      <vt:lpstr>ax_debounce: 按键消抖</vt:lpstr>
      <vt:lpstr>ax_debounce: 按键消抖</vt:lpstr>
      <vt:lpstr>ax_debounce: 按键消抖</vt:lpstr>
      <vt:lpstr>ax_debounce: 按键消抖</vt:lpstr>
      <vt:lpstr>ax_debounce: 按键消抖</vt:lpstr>
      <vt:lpstr>ax_debounce: 按键消抖</vt:lpstr>
      <vt:lpstr>ax_debounce: 按键消抖</vt:lpstr>
      <vt:lpstr>PowerPoint 演示文稿</vt:lpstr>
      <vt:lpstr>Keyboard and Segment LED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作业2-2：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第5章   Verilog HDL基本语法</dc:title>
  <dc:creator>Administrator</dc:creator>
  <cp:lastModifiedBy>charles Qiu</cp:lastModifiedBy>
  <cp:revision>146</cp:revision>
  <dcterms:created xsi:type="dcterms:W3CDTF">2019-05-21T06:05:11Z</dcterms:created>
  <dcterms:modified xsi:type="dcterms:W3CDTF">2023-10-12T14:23:48Z</dcterms:modified>
</cp:coreProperties>
</file>

<file path=docProps/thumbnail.jpeg>
</file>